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1" r:id="rId1"/>
  </p:sldMasterIdLst>
  <p:notesMasterIdLst>
    <p:notesMasterId r:id="rId25"/>
  </p:notesMasterIdLst>
  <p:handoutMasterIdLst>
    <p:handoutMasterId r:id="rId26"/>
  </p:handoutMasterIdLst>
  <p:sldIdLst>
    <p:sldId id="506" r:id="rId2"/>
    <p:sldId id="490" r:id="rId3"/>
    <p:sldId id="492" r:id="rId4"/>
    <p:sldId id="509" r:id="rId5"/>
    <p:sldId id="499" r:id="rId6"/>
    <p:sldId id="469" r:id="rId7"/>
    <p:sldId id="513" r:id="rId8"/>
    <p:sldId id="505" r:id="rId9"/>
    <p:sldId id="507" r:id="rId10"/>
    <p:sldId id="510" r:id="rId11"/>
    <p:sldId id="466" r:id="rId12"/>
    <p:sldId id="512" r:id="rId13"/>
    <p:sldId id="494" r:id="rId14"/>
    <p:sldId id="502" r:id="rId15"/>
    <p:sldId id="508" r:id="rId16"/>
    <p:sldId id="482" r:id="rId17"/>
    <p:sldId id="457" r:id="rId18"/>
    <p:sldId id="498" r:id="rId19"/>
    <p:sldId id="500" r:id="rId20"/>
    <p:sldId id="501" r:id="rId21"/>
    <p:sldId id="511" r:id="rId22"/>
    <p:sldId id="503" r:id="rId23"/>
    <p:sldId id="504" r:id="rId2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E0202"/>
    <a:srgbClr val="9A0A60"/>
    <a:srgbClr val="2E0D81"/>
    <a:srgbClr val="BF5607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3540" autoAdjust="0"/>
  </p:normalViewPr>
  <p:slideViewPr>
    <p:cSldViewPr>
      <p:cViewPr varScale="1">
        <p:scale>
          <a:sx n="75" d="100"/>
          <a:sy n="75" d="100"/>
        </p:scale>
        <p:origin x="-12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754"/>
    </p:cViewPr>
  </p:sorterViewPr>
  <p:notesViewPr>
    <p:cSldViewPr>
      <p:cViewPr varScale="1">
        <p:scale>
          <a:sx n="84" d="100"/>
          <a:sy n="84" d="100"/>
        </p:scale>
        <p:origin x="-3180" y="-96"/>
      </p:cViewPr>
      <p:guideLst>
        <p:guide orient="horz" pos="2928"/>
        <p:guide pos="220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6DD125-1005-4681-897C-95AA6ADED26A}" type="doc">
      <dgm:prSet loTypeId="urn:microsoft.com/office/officeart/2005/8/layout/cycle8" loCatId="cycle" qsTypeId="urn:microsoft.com/office/officeart/2005/8/quickstyle/simple1" qsCatId="simple" csTypeId="urn:microsoft.com/office/officeart/2005/8/colors/accent2_1" csCatId="accent2" phldr="1"/>
      <dgm:spPr/>
    </dgm:pt>
    <dgm:pt modelId="{176401E3-2C40-4ED2-A1BC-35DDE0A09F0B}">
      <dgm:prSet phldrT="[Text]" custT="1"/>
      <dgm:spPr/>
      <dgm:t>
        <a:bodyPr/>
        <a:lstStyle/>
        <a:p>
          <a:r>
            <a:rPr lang="sr-Cyrl-RS" sz="1600" b="1" dirty="0">
              <a:solidFill>
                <a:schemeClr val="tx2">
                  <a:lumMod val="75000"/>
                </a:schemeClr>
              </a:solidFill>
            </a:rPr>
            <a:t>ОСТВАРИВАЊЕ</a:t>
          </a:r>
          <a:endParaRPr lang="en-US" sz="1600" b="1" dirty="0">
            <a:solidFill>
              <a:schemeClr val="tx2">
                <a:lumMod val="75000"/>
              </a:schemeClr>
            </a:solidFill>
          </a:endParaRPr>
        </a:p>
      </dgm:t>
    </dgm:pt>
    <dgm:pt modelId="{638B1395-E758-424E-B623-EAF557DB84EA}" type="parTrans" cxnId="{47BF1FD1-D5A7-480C-BF21-3364D06ACB2C}">
      <dgm:prSet/>
      <dgm:spPr/>
      <dgm:t>
        <a:bodyPr/>
        <a:lstStyle/>
        <a:p>
          <a:endParaRPr lang="en-US"/>
        </a:p>
      </dgm:t>
    </dgm:pt>
    <dgm:pt modelId="{D8431D8D-ABE7-4658-A457-81737073260F}" type="sibTrans" cxnId="{47BF1FD1-D5A7-480C-BF21-3364D06ACB2C}">
      <dgm:prSet/>
      <dgm:spPr/>
      <dgm:t>
        <a:bodyPr/>
        <a:lstStyle/>
        <a:p>
          <a:endParaRPr lang="en-US"/>
        </a:p>
      </dgm:t>
    </dgm:pt>
    <dgm:pt modelId="{341A290C-4AE1-45C7-AA9E-229BC03F12DC}">
      <dgm:prSet phldrT="[Text]" custT="1"/>
      <dgm:spPr/>
      <dgm:t>
        <a:bodyPr/>
        <a:lstStyle/>
        <a:p>
          <a:r>
            <a:rPr lang="sr-Cyrl-RS" sz="1600" b="1" dirty="0">
              <a:solidFill>
                <a:schemeClr val="tx2">
                  <a:lumMod val="75000"/>
                </a:schemeClr>
              </a:solidFill>
            </a:rPr>
            <a:t>ПРАЋЕЊЕ И ВРЕДНОВАЊЕ</a:t>
          </a:r>
          <a:endParaRPr lang="en-US" sz="1600" b="1" dirty="0">
            <a:solidFill>
              <a:schemeClr val="tx2">
                <a:lumMod val="75000"/>
              </a:schemeClr>
            </a:solidFill>
          </a:endParaRPr>
        </a:p>
      </dgm:t>
    </dgm:pt>
    <dgm:pt modelId="{4904C70A-9350-499E-9460-3331D1FD1147}" type="parTrans" cxnId="{4CE0FFD9-222D-49CA-AA52-5C2C2038F455}">
      <dgm:prSet/>
      <dgm:spPr/>
      <dgm:t>
        <a:bodyPr/>
        <a:lstStyle/>
        <a:p>
          <a:endParaRPr lang="en-US"/>
        </a:p>
      </dgm:t>
    </dgm:pt>
    <dgm:pt modelId="{BC3ED2E6-387D-4E1E-AFFE-7A5755E4B4E1}" type="sibTrans" cxnId="{4CE0FFD9-222D-49CA-AA52-5C2C2038F455}">
      <dgm:prSet/>
      <dgm:spPr/>
      <dgm:t>
        <a:bodyPr/>
        <a:lstStyle/>
        <a:p>
          <a:endParaRPr lang="en-US"/>
        </a:p>
      </dgm:t>
    </dgm:pt>
    <dgm:pt modelId="{61D562AB-C140-4FFD-BEA6-18B1D8BB0A9B}">
      <dgm:prSet phldrT="[Text]" custT="1"/>
      <dgm:spPr>
        <a:solidFill>
          <a:schemeClr val="accent3"/>
        </a:solidFill>
      </dgm:spPr>
      <dgm:t>
        <a:bodyPr/>
        <a:lstStyle/>
        <a:p>
          <a:r>
            <a:rPr lang="sr-Cyrl-RS" sz="1600" b="1" dirty="0">
              <a:solidFill>
                <a:schemeClr val="tx2">
                  <a:lumMod val="75000"/>
                </a:schemeClr>
              </a:solidFill>
            </a:rPr>
            <a:t>ПЛАНИРАЊЕ</a:t>
          </a:r>
          <a:endParaRPr lang="en-US" sz="1600" b="1" dirty="0">
            <a:solidFill>
              <a:schemeClr val="tx2">
                <a:lumMod val="75000"/>
              </a:schemeClr>
            </a:solidFill>
          </a:endParaRPr>
        </a:p>
      </dgm:t>
    </dgm:pt>
    <dgm:pt modelId="{0CADCF82-8E18-4FC7-9649-376B8B31138F}" type="parTrans" cxnId="{3AE736CB-83E5-48E1-983A-42D7E3C9BBA6}">
      <dgm:prSet/>
      <dgm:spPr/>
      <dgm:t>
        <a:bodyPr/>
        <a:lstStyle/>
        <a:p>
          <a:endParaRPr lang="en-US"/>
        </a:p>
      </dgm:t>
    </dgm:pt>
    <dgm:pt modelId="{8F9CF0D5-0529-4E7A-82BD-B380111BF7D3}" type="sibTrans" cxnId="{3AE736CB-83E5-48E1-983A-42D7E3C9BBA6}">
      <dgm:prSet/>
      <dgm:spPr/>
      <dgm:t>
        <a:bodyPr/>
        <a:lstStyle/>
        <a:p>
          <a:endParaRPr lang="en-US"/>
        </a:p>
      </dgm:t>
    </dgm:pt>
    <dgm:pt modelId="{0971A44C-C7A5-45F5-9A46-1FD17FF7FE1F}" type="pres">
      <dgm:prSet presAssocID="{716DD125-1005-4681-897C-95AA6ADED26A}" presName="compositeShape" presStyleCnt="0">
        <dgm:presLayoutVars>
          <dgm:chMax val="7"/>
          <dgm:dir/>
          <dgm:resizeHandles val="exact"/>
        </dgm:presLayoutVars>
      </dgm:prSet>
      <dgm:spPr/>
    </dgm:pt>
    <dgm:pt modelId="{8D5EEE8E-F583-44CB-97D3-5FD9A6C211E5}" type="pres">
      <dgm:prSet presAssocID="{716DD125-1005-4681-897C-95AA6ADED26A}" presName="wedge1" presStyleLbl="node1" presStyleIdx="0" presStyleCnt="3" custLinFactNeighborX="-4172" custLinFactNeighborY="279"/>
      <dgm:spPr/>
      <dgm:t>
        <a:bodyPr/>
        <a:lstStyle/>
        <a:p>
          <a:endParaRPr lang="en-US"/>
        </a:p>
      </dgm:t>
    </dgm:pt>
    <dgm:pt modelId="{2121ACF5-B1B1-4EA3-BF4A-8690411D4FD9}" type="pres">
      <dgm:prSet presAssocID="{716DD125-1005-4681-897C-95AA6ADED26A}" presName="dummy1a" presStyleCnt="0"/>
      <dgm:spPr/>
    </dgm:pt>
    <dgm:pt modelId="{FE94012B-11B3-43FE-A7FC-2788357AD925}" type="pres">
      <dgm:prSet presAssocID="{716DD125-1005-4681-897C-95AA6ADED26A}" presName="dummy1b" presStyleCnt="0"/>
      <dgm:spPr/>
    </dgm:pt>
    <dgm:pt modelId="{92CB33AC-9851-48E1-A823-DF738D4DDC1C}" type="pres">
      <dgm:prSet presAssocID="{716DD125-1005-4681-897C-95AA6ADED26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665FA3-343F-4E2A-99D5-A77A2F9337EE}" type="pres">
      <dgm:prSet presAssocID="{716DD125-1005-4681-897C-95AA6ADED26A}" presName="wedge2" presStyleLbl="node1" presStyleIdx="1" presStyleCnt="3" custLinFactNeighborX="-2112" custLinFactNeighborY="-3292"/>
      <dgm:spPr/>
      <dgm:t>
        <a:bodyPr/>
        <a:lstStyle/>
        <a:p>
          <a:endParaRPr lang="en-US"/>
        </a:p>
      </dgm:t>
    </dgm:pt>
    <dgm:pt modelId="{D9FD3E57-9400-43A0-8135-29CF2DE48A33}" type="pres">
      <dgm:prSet presAssocID="{716DD125-1005-4681-897C-95AA6ADED26A}" presName="dummy2a" presStyleCnt="0"/>
      <dgm:spPr/>
    </dgm:pt>
    <dgm:pt modelId="{F65B9258-2F2C-4939-8B35-265237F60CA2}" type="pres">
      <dgm:prSet presAssocID="{716DD125-1005-4681-897C-95AA6ADED26A}" presName="dummy2b" presStyleCnt="0"/>
      <dgm:spPr/>
    </dgm:pt>
    <dgm:pt modelId="{BC0A3F37-103F-4F94-AD78-7F478A730014}" type="pres">
      <dgm:prSet presAssocID="{716DD125-1005-4681-897C-95AA6ADED26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B75CA7-2265-4636-9E13-A7BF6C13F12F}" type="pres">
      <dgm:prSet presAssocID="{716DD125-1005-4681-897C-95AA6ADED26A}" presName="wedge3" presStyleLbl="node1" presStyleIdx="2" presStyleCnt="3"/>
      <dgm:spPr/>
      <dgm:t>
        <a:bodyPr/>
        <a:lstStyle/>
        <a:p>
          <a:endParaRPr lang="en-US"/>
        </a:p>
      </dgm:t>
    </dgm:pt>
    <dgm:pt modelId="{CAB61140-3180-4B38-BD21-8801A1DA3899}" type="pres">
      <dgm:prSet presAssocID="{716DD125-1005-4681-897C-95AA6ADED26A}" presName="dummy3a" presStyleCnt="0"/>
      <dgm:spPr/>
    </dgm:pt>
    <dgm:pt modelId="{B284AA81-C023-4279-B365-A3B420DAFA8D}" type="pres">
      <dgm:prSet presAssocID="{716DD125-1005-4681-897C-95AA6ADED26A}" presName="dummy3b" presStyleCnt="0"/>
      <dgm:spPr/>
    </dgm:pt>
    <dgm:pt modelId="{B23B6B4F-7085-4C81-8DA7-48A00BC8F769}" type="pres">
      <dgm:prSet presAssocID="{716DD125-1005-4681-897C-95AA6ADED26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3FDAE5-DFFC-46DC-86DB-4DE7E82ADF80}" type="pres">
      <dgm:prSet presAssocID="{D8431D8D-ABE7-4658-A457-81737073260F}" presName="arrowWedge1" presStyleLbl="fgSibTrans2D1" presStyleIdx="0" presStyleCnt="3"/>
      <dgm:spPr/>
    </dgm:pt>
    <dgm:pt modelId="{CDA081ED-519C-4831-871C-08D1FD579551}" type="pres">
      <dgm:prSet presAssocID="{BC3ED2E6-387D-4E1E-AFFE-7A5755E4B4E1}" presName="arrowWedge2" presStyleLbl="fgSibTrans2D1" presStyleIdx="1" presStyleCnt="3"/>
      <dgm:spPr/>
    </dgm:pt>
    <dgm:pt modelId="{E3D7E55D-EB3A-41CA-998C-0A32B9D534DD}" type="pres">
      <dgm:prSet presAssocID="{8F9CF0D5-0529-4E7A-82BD-B380111BF7D3}" presName="arrowWedge3" presStyleLbl="fgSibTrans2D1" presStyleIdx="2" presStyleCnt="3"/>
      <dgm:spPr>
        <a:solidFill>
          <a:srgbClr val="0070C0"/>
        </a:solidFill>
      </dgm:spPr>
    </dgm:pt>
  </dgm:ptLst>
  <dgm:cxnLst>
    <dgm:cxn modelId="{683B2AEF-4505-4933-AC8F-2054089CC656}" type="presOf" srcId="{61D562AB-C140-4FFD-BEA6-18B1D8BB0A9B}" destId="{B23B6B4F-7085-4C81-8DA7-48A00BC8F769}" srcOrd="1" destOrd="0" presId="urn:microsoft.com/office/officeart/2005/8/layout/cycle8"/>
    <dgm:cxn modelId="{47BF1FD1-D5A7-480C-BF21-3364D06ACB2C}" srcId="{716DD125-1005-4681-897C-95AA6ADED26A}" destId="{176401E3-2C40-4ED2-A1BC-35DDE0A09F0B}" srcOrd="0" destOrd="0" parTransId="{638B1395-E758-424E-B623-EAF557DB84EA}" sibTransId="{D8431D8D-ABE7-4658-A457-81737073260F}"/>
    <dgm:cxn modelId="{3AE736CB-83E5-48E1-983A-42D7E3C9BBA6}" srcId="{716DD125-1005-4681-897C-95AA6ADED26A}" destId="{61D562AB-C140-4FFD-BEA6-18B1D8BB0A9B}" srcOrd="2" destOrd="0" parTransId="{0CADCF82-8E18-4FC7-9649-376B8B31138F}" sibTransId="{8F9CF0D5-0529-4E7A-82BD-B380111BF7D3}"/>
    <dgm:cxn modelId="{5E486528-2C2A-4689-B126-0F3471D0ACE2}" type="presOf" srcId="{176401E3-2C40-4ED2-A1BC-35DDE0A09F0B}" destId="{8D5EEE8E-F583-44CB-97D3-5FD9A6C211E5}" srcOrd="0" destOrd="0" presId="urn:microsoft.com/office/officeart/2005/8/layout/cycle8"/>
    <dgm:cxn modelId="{8A2D7E66-C9D5-4952-BAD2-78DD0525C086}" type="presOf" srcId="{341A290C-4AE1-45C7-AA9E-229BC03F12DC}" destId="{58665FA3-343F-4E2A-99D5-A77A2F9337EE}" srcOrd="0" destOrd="0" presId="urn:microsoft.com/office/officeart/2005/8/layout/cycle8"/>
    <dgm:cxn modelId="{0A33203E-D928-4EAD-AC7A-0C7F004B8BEB}" type="presOf" srcId="{176401E3-2C40-4ED2-A1BC-35DDE0A09F0B}" destId="{92CB33AC-9851-48E1-A823-DF738D4DDC1C}" srcOrd="1" destOrd="0" presId="urn:microsoft.com/office/officeart/2005/8/layout/cycle8"/>
    <dgm:cxn modelId="{4CE0FFD9-222D-49CA-AA52-5C2C2038F455}" srcId="{716DD125-1005-4681-897C-95AA6ADED26A}" destId="{341A290C-4AE1-45C7-AA9E-229BC03F12DC}" srcOrd="1" destOrd="0" parTransId="{4904C70A-9350-499E-9460-3331D1FD1147}" sibTransId="{BC3ED2E6-387D-4E1E-AFFE-7A5755E4B4E1}"/>
    <dgm:cxn modelId="{4E668CFD-EA8B-46C1-96B5-47D740C93BF8}" type="presOf" srcId="{61D562AB-C140-4FFD-BEA6-18B1D8BB0A9B}" destId="{1BB75CA7-2265-4636-9E13-A7BF6C13F12F}" srcOrd="0" destOrd="0" presId="urn:microsoft.com/office/officeart/2005/8/layout/cycle8"/>
    <dgm:cxn modelId="{97EC28B6-2DBE-4488-9E6C-D37F613B8B7F}" type="presOf" srcId="{716DD125-1005-4681-897C-95AA6ADED26A}" destId="{0971A44C-C7A5-45F5-9A46-1FD17FF7FE1F}" srcOrd="0" destOrd="0" presId="urn:microsoft.com/office/officeart/2005/8/layout/cycle8"/>
    <dgm:cxn modelId="{E8DC0279-8417-48B8-9929-88C961543217}" type="presOf" srcId="{341A290C-4AE1-45C7-AA9E-229BC03F12DC}" destId="{BC0A3F37-103F-4F94-AD78-7F478A730014}" srcOrd="1" destOrd="0" presId="urn:microsoft.com/office/officeart/2005/8/layout/cycle8"/>
    <dgm:cxn modelId="{C83B1B7E-7D72-4128-BF8F-2F5519F8E683}" type="presParOf" srcId="{0971A44C-C7A5-45F5-9A46-1FD17FF7FE1F}" destId="{8D5EEE8E-F583-44CB-97D3-5FD9A6C211E5}" srcOrd="0" destOrd="0" presId="urn:microsoft.com/office/officeart/2005/8/layout/cycle8"/>
    <dgm:cxn modelId="{92AC0876-363C-4335-810C-64BB05905D44}" type="presParOf" srcId="{0971A44C-C7A5-45F5-9A46-1FD17FF7FE1F}" destId="{2121ACF5-B1B1-4EA3-BF4A-8690411D4FD9}" srcOrd="1" destOrd="0" presId="urn:microsoft.com/office/officeart/2005/8/layout/cycle8"/>
    <dgm:cxn modelId="{16DA08E4-D630-4FFC-8F4C-15EEEBDE41F3}" type="presParOf" srcId="{0971A44C-C7A5-45F5-9A46-1FD17FF7FE1F}" destId="{FE94012B-11B3-43FE-A7FC-2788357AD925}" srcOrd="2" destOrd="0" presId="urn:microsoft.com/office/officeart/2005/8/layout/cycle8"/>
    <dgm:cxn modelId="{1908DC52-4CD5-4F32-8EEC-40906C48934C}" type="presParOf" srcId="{0971A44C-C7A5-45F5-9A46-1FD17FF7FE1F}" destId="{92CB33AC-9851-48E1-A823-DF738D4DDC1C}" srcOrd="3" destOrd="0" presId="urn:microsoft.com/office/officeart/2005/8/layout/cycle8"/>
    <dgm:cxn modelId="{5CD8473B-7EEE-47A3-922A-2BCFACA05183}" type="presParOf" srcId="{0971A44C-C7A5-45F5-9A46-1FD17FF7FE1F}" destId="{58665FA3-343F-4E2A-99D5-A77A2F9337EE}" srcOrd="4" destOrd="0" presId="urn:microsoft.com/office/officeart/2005/8/layout/cycle8"/>
    <dgm:cxn modelId="{73DD92F5-1570-469E-88C5-859EA5D55C77}" type="presParOf" srcId="{0971A44C-C7A5-45F5-9A46-1FD17FF7FE1F}" destId="{D9FD3E57-9400-43A0-8135-29CF2DE48A33}" srcOrd="5" destOrd="0" presId="urn:microsoft.com/office/officeart/2005/8/layout/cycle8"/>
    <dgm:cxn modelId="{56F239C2-2019-4254-8604-F8ABBA61C617}" type="presParOf" srcId="{0971A44C-C7A5-45F5-9A46-1FD17FF7FE1F}" destId="{F65B9258-2F2C-4939-8B35-265237F60CA2}" srcOrd="6" destOrd="0" presId="urn:microsoft.com/office/officeart/2005/8/layout/cycle8"/>
    <dgm:cxn modelId="{7847897A-76C5-424E-873F-7FF9E6808A17}" type="presParOf" srcId="{0971A44C-C7A5-45F5-9A46-1FD17FF7FE1F}" destId="{BC0A3F37-103F-4F94-AD78-7F478A730014}" srcOrd="7" destOrd="0" presId="urn:microsoft.com/office/officeart/2005/8/layout/cycle8"/>
    <dgm:cxn modelId="{7024A459-EEE9-4152-BD44-DACBC962220E}" type="presParOf" srcId="{0971A44C-C7A5-45F5-9A46-1FD17FF7FE1F}" destId="{1BB75CA7-2265-4636-9E13-A7BF6C13F12F}" srcOrd="8" destOrd="0" presId="urn:microsoft.com/office/officeart/2005/8/layout/cycle8"/>
    <dgm:cxn modelId="{7E119130-EEE8-40C9-8504-9B7CA344897F}" type="presParOf" srcId="{0971A44C-C7A5-45F5-9A46-1FD17FF7FE1F}" destId="{CAB61140-3180-4B38-BD21-8801A1DA3899}" srcOrd="9" destOrd="0" presId="urn:microsoft.com/office/officeart/2005/8/layout/cycle8"/>
    <dgm:cxn modelId="{77F10C22-CEDF-4314-AFCD-096C099E6B33}" type="presParOf" srcId="{0971A44C-C7A5-45F5-9A46-1FD17FF7FE1F}" destId="{B284AA81-C023-4279-B365-A3B420DAFA8D}" srcOrd="10" destOrd="0" presId="urn:microsoft.com/office/officeart/2005/8/layout/cycle8"/>
    <dgm:cxn modelId="{32679841-3593-4D9A-9E56-DE7918254785}" type="presParOf" srcId="{0971A44C-C7A5-45F5-9A46-1FD17FF7FE1F}" destId="{B23B6B4F-7085-4C81-8DA7-48A00BC8F769}" srcOrd="11" destOrd="0" presId="urn:microsoft.com/office/officeart/2005/8/layout/cycle8"/>
    <dgm:cxn modelId="{6B750E30-10D7-428C-B535-270B30DFDE27}" type="presParOf" srcId="{0971A44C-C7A5-45F5-9A46-1FD17FF7FE1F}" destId="{1B3FDAE5-DFFC-46DC-86DB-4DE7E82ADF80}" srcOrd="12" destOrd="0" presId="urn:microsoft.com/office/officeart/2005/8/layout/cycle8"/>
    <dgm:cxn modelId="{B6DC5F75-0256-4C7B-832C-FC6115527E43}" type="presParOf" srcId="{0971A44C-C7A5-45F5-9A46-1FD17FF7FE1F}" destId="{CDA081ED-519C-4831-871C-08D1FD579551}" srcOrd="13" destOrd="0" presId="urn:microsoft.com/office/officeart/2005/8/layout/cycle8"/>
    <dgm:cxn modelId="{441D15B6-AEF9-42A2-90AF-E83AAD318268}" type="presParOf" srcId="{0971A44C-C7A5-45F5-9A46-1FD17FF7FE1F}" destId="{E3D7E55D-EB3A-41CA-998C-0A32B9D534DD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5EEE8E-F583-44CB-97D3-5FD9A6C211E5}">
      <dsp:nvSpPr>
        <dsp:cNvPr id="0" name=""/>
        <dsp:cNvSpPr/>
      </dsp:nvSpPr>
      <dsp:spPr>
        <a:xfrm>
          <a:off x="2047746" y="335584"/>
          <a:ext cx="4185856" cy="4185856"/>
        </a:xfrm>
        <a:prstGeom prst="pie">
          <a:avLst>
            <a:gd name="adj1" fmla="val 16200000"/>
            <a:gd name="adj2" fmla="val 1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>
              <a:solidFill>
                <a:schemeClr val="tx2">
                  <a:lumMod val="75000"/>
                </a:schemeClr>
              </a:solidFill>
            </a:rPr>
            <a:t>ОСТВАРИВАЊЕ</a:t>
          </a:r>
          <a:endParaRPr lang="en-US" sz="16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253792" y="1222587"/>
        <a:ext cx="1494948" cy="1245790"/>
      </dsp:txXfrm>
    </dsp:sp>
    <dsp:sp modelId="{58665FA3-343F-4E2A-99D5-A77A2F9337EE}">
      <dsp:nvSpPr>
        <dsp:cNvPr id="0" name=""/>
        <dsp:cNvSpPr/>
      </dsp:nvSpPr>
      <dsp:spPr>
        <a:xfrm>
          <a:off x="2047766" y="335602"/>
          <a:ext cx="4185856" cy="4185856"/>
        </a:xfrm>
        <a:prstGeom prst="pie">
          <a:avLst>
            <a:gd name="adj1" fmla="val 1800000"/>
            <a:gd name="adj2" fmla="val 90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>
              <a:solidFill>
                <a:schemeClr val="tx2">
                  <a:lumMod val="75000"/>
                </a:schemeClr>
              </a:solidFill>
            </a:rPr>
            <a:t>ПРАЋЕЊЕ И ВРЕДНОВАЊЕ</a:t>
          </a:r>
          <a:endParaRPr lang="en-US" sz="16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044398" y="3051425"/>
        <a:ext cx="2242423" cy="1096295"/>
      </dsp:txXfrm>
    </dsp:sp>
    <dsp:sp modelId="{1BB75CA7-2265-4636-9E13-A7BF6C13F12F}">
      <dsp:nvSpPr>
        <dsp:cNvPr id="0" name=""/>
        <dsp:cNvSpPr/>
      </dsp:nvSpPr>
      <dsp:spPr>
        <a:xfrm>
          <a:off x="2049962" y="323905"/>
          <a:ext cx="4185856" cy="4185856"/>
        </a:xfrm>
        <a:prstGeom prst="pie">
          <a:avLst>
            <a:gd name="adj1" fmla="val 9000000"/>
            <a:gd name="adj2" fmla="val 16200000"/>
          </a:avLst>
        </a:prstGeom>
        <a:solidFill>
          <a:schemeClr val="accent3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>
              <a:solidFill>
                <a:schemeClr val="tx2">
                  <a:lumMod val="75000"/>
                </a:schemeClr>
              </a:solidFill>
            </a:rPr>
            <a:t>ПЛАНИРАЊЕ</a:t>
          </a:r>
          <a:endParaRPr lang="en-US" sz="16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534824" y="1210908"/>
        <a:ext cx="1494948" cy="1245790"/>
      </dsp:txXfrm>
    </dsp:sp>
    <dsp:sp modelId="{1B3FDAE5-DFFC-46DC-86DB-4DE7E82ADF80}">
      <dsp:nvSpPr>
        <dsp:cNvPr id="0" name=""/>
        <dsp:cNvSpPr/>
      </dsp:nvSpPr>
      <dsp:spPr>
        <a:xfrm>
          <a:off x="1788967" y="76459"/>
          <a:ext cx="4704105" cy="470410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081ED-519C-4831-871C-08D1FD579551}">
      <dsp:nvSpPr>
        <dsp:cNvPr id="0" name=""/>
        <dsp:cNvSpPr/>
      </dsp:nvSpPr>
      <dsp:spPr>
        <a:xfrm>
          <a:off x="1788641" y="76212"/>
          <a:ext cx="4704105" cy="470410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D7E55D-EB3A-41CA-998C-0A32B9D534DD}">
      <dsp:nvSpPr>
        <dsp:cNvPr id="0" name=""/>
        <dsp:cNvSpPr/>
      </dsp:nvSpPr>
      <dsp:spPr>
        <a:xfrm>
          <a:off x="1790492" y="64781"/>
          <a:ext cx="4704105" cy="470410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4" y="0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FE3E3F-08F9-4138-B626-94EB50D5FC80}" type="datetimeFigureOut">
              <a:rPr lang="en-US"/>
              <a:pPr>
                <a:defRPr/>
              </a:pPr>
              <a:t>6/4/2018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EDF13EA-954B-4121-82F6-A370987AE2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74668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49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34" y="0"/>
            <a:ext cx="3038648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1C4FA8-59B8-4C19-99D8-FA45085D02B7}" type="datetimeFigureOut">
              <a:rPr lang="en-US"/>
              <a:pPr>
                <a:defRPr/>
              </a:pPr>
              <a:t>6/4/2018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848" y="4416426"/>
            <a:ext cx="560832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649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B8390C5-F6F5-4145-9B33-88D291C579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501487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8390C5-F6F5-4145-9B33-88D291C57994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06011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8390C5-F6F5-4145-9B33-88D291C5799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94678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8390C5-F6F5-4145-9B33-88D291C5799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94678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8390C5-F6F5-4145-9B33-88D291C57994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79190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8390C5-F6F5-4145-9B33-88D291C57994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93137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8390C5-F6F5-4145-9B33-88D291C57994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4727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6496-B2FC-4F4A-98A0-E1809E8B5BF8}" type="datetimeFigureOut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4.6.2018.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5EAA-E173-442B-A7D8-F809F46D221E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6451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6496-B2FC-4F4A-98A0-E1809E8B5BF8}" type="datetimeFigureOut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4.6.2018.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5EAA-E173-442B-A7D8-F809F46D221E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069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6496-B2FC-4F4A-98A0-E1809E8B5BF8}" type="datetimeFigureOut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4.6.2018.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5EAA-E173-442B-A7D8-F809F46D221E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27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6496-B2FC-4F4A-98A0-E1809E8B5BF8}" type="datetimeFigureOut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4.6.2018.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5EAA-E173-442B-A7D8-F809F46D221E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753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6496-B2FC-4F4A-98A0-E1809E8B5BF8}" type="datetimeFigureOut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4.6.2018.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5EAA-E173-442B-A7D8-F809F46D221E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871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6496-B2FC-4F4A-98A0-E1809E8B5BF8}" type="datetimeFigureOut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4.6.2018.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5EAA-E173-442B-A7D8-F809F46D221E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1240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6496-B2FC-4F4A-98A0-E1809E8B5BF8}" type="datetimeFigureOut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4.6.2018.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5EAA-E173-442B-A7D8-F809F46D221E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163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6496-B2FC-4F4A-98A0-E1809E8B5BF8}" type="datetimeFigureOut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4.6.2018.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5EAA-E173-442B-A7D8-F809F46D221E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5755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6496-B2FC-4F4A-98A0-E1809E8B5BF8}" type="datetimeFigureOut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4.6.2018.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5EAA-E173-442B-A7D8-F809F46D221E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343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6496-B2FC-4F4A-98A0-E1809E8B5BF8}" type="datetimeFigureOut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4.6.2018.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5EAA-E173-442B-A7D8-F809F46D221E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3848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6496-B2FC-4F4A-98A0-E1809E8B5BF8}" type="datetimeFigureOut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4.6.2018.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5EAA-E173-442B-A7D8-F809F46D221E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223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E566496-B2FC-4F4A-98A0-E1809E8B5BF8}" type="datetimeFigureOut">
              <a:rPr lang="sr-Latn-R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4.6.2018.</a:t>
            </a:fld>
            <a:endParaRPr lang="sr-Latn-R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sr-Latn-R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C95EAA-E173-442B-A7D8-F809F46D221E}" type="slidenum">
              <a:rPr lang="sr-Latn-R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r-Latn-R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561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4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8478" y="914400"/>
            <a:ext cx="6501716" cy="1661993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ПЛАНИРАЊЕ </a:t>
            </a:r>
          </a:p>
          <a:p>
            <a:pPr algn="ctr"/>
            <a:r>
              <a:rPr lang="sr-Cyrl-R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наставе и учења</a:t>
            </a:r>
            <a:r>
              <a:rPr lang="sr-Cyrl-R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5873" y="2895600"/>
            <a:ext cx="1561294" cy="2209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68064">
            <a:off x="1074206" y="3519008"/>
            <a:ext cx="3653440" cy="2357058"/>
          </a:xfrm>
          <a:prstGeom prst="rect">
            <a:avLst/>
          </a:prstGeom>
        </p:spPr>
      </p:pic>
      <p:pic>
        <p:nvPicPr>
          <p:cNvPr id="1030" name="Picture 6" descr="Резултат слика за ucioni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95600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Резултат слика за lokalna zajednic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698527"/>
            <a:ext cx="3810000" cy="202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887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647" y="6019800"/>
            <a:ext cx="9157855" cy="8382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sr-Cyrl-R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sr-Cyrl-R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ГОДИШЊЕГ ПЛАНА ЗА СВЕТ ОКО НАС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6529486"/>
              </p:ext>
            </p:extLst>
          </p:nvPr>
        </p:nvGraphicFramePr>
        <p:xfrm>
          <a:off x="228600" y="1066799"/>
          <a:ext cx="8686799" cy="4796977"/>
        </p:xfrm>
        <a:graphic>
          <a:graphicData uri="http://schemas.openxmlformats.org/drawingml/2006/table">
            <a:tbl>
              <a:tblPr firstRow="1" firstCol="1" bandRow="1"/>
              <a:tblGrid>
                <a:gridCol w="5080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633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89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32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0897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5891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6552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2416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0105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0897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64591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08977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856721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838199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</a:tblGrid>
              <a:tr h="304801"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b="1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ОБЛАСТ/ТЕМА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МЕСЕЦ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ОБРАДА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УТВРЂ.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СВЕГА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000">
                <a:tc gridSpan="2"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IX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XI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XII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IV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78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ЈА И ДРУГИ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74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ПОРОДИЧНИ ДОМ, ШКОЛА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74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ЗДРАВЉЕ И БЕЗБЕДНОСТ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300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ОРИЈЕНТАЦИЈА У ВРЕМЕНУ И ПРОСТОРУ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49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ЧОВЕК СТВАРА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093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РАЗНОВРСНОСТ ПРИРОДЕ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09378">
                <a:tc gridSpan="2"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Укупно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3854" y="0"/>
            <a:ext cx="9130145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sr-Cyrl-RS" b="1" dirty="0"/>
          </a:p>
          <a:p>
            <a:pPr algn="ctr"/>
            <a:r>
              <a:rPr lang="sr-Cyrl-RS" sz="2000" b="1" dirty="0">
                <a:latin typeface="Times New Roman" pitchFamily="18" charset="0"/>
                <a:cs typeface="Times New Roman" pitchFamily="18" charset="0"/>
              </a:rPr>
              <a:t>ОПЕРАТИВНО ПЛАНИРАЊЕ: ПЛАНИРАМ ЗА </a:t>
            </a:r>
            <a:r>
              <a:rPr lang="sr-Cyrl-R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МЕСЕЦ </a:t>
            </a:r>
            <a:r>
              <a:rPr lang="sr-Cyrl-RS" sz="2000" b="1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sr-Cyrl-R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ТЕМУ</a:t>
            </a:r>
            <a:r>
              <a:rPr lang="sr-Cyrl-RS" sz="20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sr-Cyrl-RS" b="1" dirty="0"/>
          </a:p>
        </p:txBody>
      </p:sp>
    </p:spTree>
    <p:extLst>
      <p:ext uri="{BB962C8B-B14F-4D97-AF65-F5344CB8AC3E}">
        <p14:creationId xmlns:p14="http://schemas.microsoft.com/office/powerpoint/2010/main" xmlns="" val="326205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u-RU" sz="26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ru-RU" sz="2600" b="1" dirty="0">
                <a:effectLst/>
                <a:latin typeface="Times New Roman" pitchFamily="18" charset="0"/>
                <a:cs typeface="Times New Roman" pitchFamily="18" charset="0"/>
              </a:rPr>
              <a:t> ОПЕРАТИВНОГ ПЛАНА ЗА СВЕТ ОКО НАС</a:t>
            </a:r>
            <a:endParaRPr lang="en-US" sz="2600" b="1" dirty="0">
              <a:effectLst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0119077"/>
              </p:ext>
            </p:extLst>
          </p:nvPr>
        </p:nvGraphicFramePr>
        <p:xfrm>
          <a:off x="0" y="1232450"/>
          <a:ext cx="9144001" cy="4941774"/>
        </p:xfrm>
        <a:graphic>
          <a:graphicData uri="http://schemas.openxmlformats.org/drawingml/2006/table">
            <a:tbl>
              <a:tblPr firstRow="1" firstCol="1" bandRow="1"/>
              <a:tblGrid>
                <a:gridCol w="1143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2098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527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ОБЛАСТ</a:t>
                      </a:r>
                      <a:r>
                        <a:rPr lang="sr-Cyrl-RS" sz="12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ТЕМЕ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ИСХОДИ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Ученик</a:t>
                      </a:r>
                      <a:r>
                        <a:rPr lang="en-US" sz="12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ће</a:t>
                      </a:r>
                      <a:r>
                        <a:rPr lang="en-US" sz="12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бити</a:t>
                      </a:r>
                      <a:r>
                        <a:rPr lang="en-US" sz="12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у </a:t>
                      </a:r>
                      <a:r>
                        <a:rPr lang="en-US" sz="12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стању</a:t>
                      </a:r>
                      <a:r>
                        <a:rPr lang="en-US" sz="12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</a:t>
                      </a:r>
                      <a:r>
                        <a:rPr lang="en-US" sz="12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НАСТАВНЕ ЈЕДИНИЦЕ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МЕЂУПРЕДМЕТНО ПОВЕЗИВАЊЕ</a:t>
                      </a:r>
                      <a:endParaRPr lang="en-US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ЕВАЛУАЦИЈА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КВАЛИТЕТА 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ИСПЛАНИРАНОГ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108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ЈА  И ДРУГИ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  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ПОРОДИЧНИ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ДОМ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sr-Cyrl-R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ЗДРАВЉЕ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</a:t>
                      </a:r>
                      <a:r>
                        <a:rPr lang="sr-Cyrl-RS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БЕЗБЕДНОСТ</a:t>
                      </a: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29000" y="2099922"/>
            <a:ext cx="2019300" cy="116955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Дефинисати </a:t>
            </a:r>
            <a:r>
              <a:rPr lang="sr-Cyrl-RS" sz="1400" dirty="0">
                <a:latin typeface="Times New Roman" pitchFamily="18" charset="0"/>
                <a:cs typeface="Times New Roman" pitchFamily="18" charset="0"/>
              </a:rPr>
              <a:t>наставне </a:t>
            </a: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јединице</a:t>
            </a:r>
            <a:r>
              <a:rPr lang="sr-Cyrl-R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у односу на програмске садржаје.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237968"/>
            <a:ext cx="9144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Овај пример садржи рубрике које су неопходне за подржавање новог приступа настави и учењу. Додатне рубрике представљају слободу у наставниковом планирању</a:t>
            </a:r>
            <a:r>
              <a:rPr lang="sr-Cyrl-RS" sz="1600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8185" y="2080872"/>
            <a:ext cx="2016141" cy="267765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Операционализовати исходе:</a:t>
            </a:r>
          </a:p>
          <a:p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избором исхода из програма и</a:t>
            </a:r>
          </a:p>
          <a:p>
            <a:pPr marL="285750" indent="-285750">
              <a:buFontTx/>
              <a:buChar char="-"/>
            </a:pPr>
            <a:endParaRPr lang="sr-Cyrl-RS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конкретизацијом исхода већег нивоа општости.</a:t>
            </a:r>
            <a:endParaRPr lang="sr-Latn-R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2088015"/>
            <a:ext cx="1066800" cy="73866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Исходи/</a:t>
            </a:r>
          </a:p>
          <a:p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садржаји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2078830"/>
            <a:ext cx="1905000" cy="398878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sz="1300" dirty="0" smtClean="0">
                <a:latin typeface="Times New Roman" pitchFamily="18" charset="0"/>
                <a:ea typeface="Calibri"/>
                <a:cs typeface="Times New Roman" pitchFamily="18" charset="0"/>
              </a:rPr>
              <a:t>Неки критеријуми </a:t>
            </a:r>
            <a:r>
              <a:rPr lang="sr-Cyrl-RS" sz="1300" dirty="0">
                <a:latin typeface="Times New Roman" pitchFamily="18" charset="0"/>
                <a:ea typeface="Calibri"/>
                <a:cs typeface="Times New Roman" pitchFamily="18" charset="0"/>
              </a:rPr>
              <a:t>за процену</a:t>
            </a:r>
            <a:r>
              <a:rPr lang="sr-Cyrl-RS" sz="1300" dirty="0" smtClean="0"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r>
              <a:rPr lang="sr-Cyrl-RS" sz="1300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en-US" sz="13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-"/>
              <a:defRPr/>
            </a:pPr>
            <a:r>
              <a:rPr lang="sr-Cyrl-RS" sz="1300" dirty="0" smtClean="0">
                <a:latin typeface="Times New Roman" pitchFamily="18" charset="0"/>
                <a:ea typeface="Calibri"/>
                <a:cs typeface="Times New Roman" pitchFamily="18" charset="0"/>
              </a:rPr>
              <a:t>Да ли сам обезбедио добру међупре</a:t>
            </a:r>
            <a:r>
              <a:rPr lang="en-US" sz="13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дмет</a:t>
            </a:r>
            <a:r>
              <a:rPr lang="sr-Cyrl-RS" sz="1300" dirty="0" smtClean="0">
                <a:latin typeface="Times New Roman" pitchFamily="18" charset="0"/>
                <a:ea typeface="Calibri"/>
                <a:cs typeface="Times New Roman" pitchFamily="18" charset="0"/>
              </a:rPr>
              <a:t>ну</a:t>
            </a:r>
            <a:r>
              <a:rPr lang="en-US" sz="13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3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повезаност</a:t>
            </a:r>
            <a:r>
              <a:rPr lang="sr-Cyrl-RS" sz="1300" dirty="0" smtClean="0">
                <a:latin typeface="Times New Roman" pitchFamily="18" charset="0"/>
                <a:ea typeface="Calibri"/>
                <a:cs typeface="Times New Roman" pitchFamily="18" charset="0"/>
              </a:rPr>
              <a:t>?</a:t>
            </a:r>
            <a:endParaRPr lang="en-US" sz="13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-"/>
            </a:pPr>
            <a:r>
              <a:rPr lang="sr-Cyrl-RS" sz="1300" dirty="0" smtClean="0">
                <a:latin typeface="Times New Roman" pitchFamily="18" charset="0"/>
                <a:ea typeface="Calibri"/>
                <a:cs typeface="Times New Roman" pitchFamily="18" charset="0"/>
              </a:rPr>
              <a:t>Да </a:t>
            </a:r>
            <a:r>
              <a:rPr lang="sr-Cyrl-RS" sz="1300" dirty="0">
                <a:latin typeface="Times New Roman" pitchFamily="18" charset="0"/>
                <a:ea typeface="Calibri"/>
                <a:cs typeface="Times New Roman" pitchFamily="18" charset="0"/>
              </a:rPr>
              <a:t>ли је за тему предвиђен одговарајући број </a:t>
            </a:r>
            <a:r>
              <a:rPr lang="en-US" sz="1300" dirty="0" err="1">
                <a:latin typeface="Times New Roman" pitchFamily="18" charset="0"/>
                <a:ea typeface="Calibri"/>
                <a:cs typeface="Times New Roman" pitchFamily="18" charset="0"/>
              </a:rPr>
              <a:t>часова</a:t>
            </a:r>
            <a:r>
              <a:rPr lang="sr-Cyrl-RS" sz="1300" dirty="0" smtClean="0">
                <a:latin typeface="Times New Roman" pitchFamily="18" charset="0"/>
                <a:ea typeface="Calibri"/>
                <a:cs typeface="Times New Roman" pitchFamily="18" charset="0"/>
              </a:rPr>
              <a:t>?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-"/>
            </a:pPr>
            <a:r>
              <a:rPr lang="sr-Cyrl-RS" sz="1300" dirty="0" smtClean="0">
                <a:latin typeface="Times New Roman" pitchFamily="18" charset="0"/>
                <a:ea typeface="Calibri"/>
                <a:cs typeface="Times New Roman" pitchFamily="18" charset="0"/>
              </a:rPr>
              <a:t>Да </a:t>
            </a:r>
            <a:r>
              <a:rPr lang="sr-Cyrl-RS" sz="1300" dirty="0">
                <a:latin typeface="Times New Roman" pitchFamily="18" charset="0"/>
                <a:ea typeface="Calibri"/>
                <a:cs typeface="Times New Roman" pitchFamily="18" charset="0"/>
              </a:rPr>
              <a:t>ли је одговарајући р</a:t>
            </a:r>
            <a:r>
              <a:rPr lang="en-US" sz="1300" dirty="0" err="1">
                <a:latin typeface="Times New Roman" pitchFamily="18" charset="0"/>
                <a:ea typeface="Calibri"/>
                <a:cs typeface="Times New Roman" pitchFamily="18" charset="0"/>
              </a:rPr>
              <a:t>едослед</a:t>
            </a:r>
            <a:r>
              <a:rPr lang="en-US" sz="13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ea typeface="Calibri"/>
                <a:cs typeface="Times New Roman" pitchFamily="18" charset="0"/>
              </a:rPr>
              <a:t>планираних</a:t>
            </a:r>
            <a:r>
              <a:rPr lang="en-US" sz="13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ea typeface="Calibri"/>
                <a:cs typeface="Times New Roman" pitchFamily="18" charset="0"/>
              </a:rPr>
              <a:t>садржаја</a:t>
            </a:r>
            <a:r>
              <a:rPr lang="sr-Cyrl-RS" sz="1300" dirty="0" smtClean="0">
                <a:latin typeface="Times New Roman" pitchFamily="18" charset="0"/>
                <a:ea typeface="Calibri"/>
                <a:cs typeface="Times New Roman" pitchFamily="18" charset="0"/>
              </a:rPr>
              <a:t>?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-"/>
            </a:pPr>
            <a:r>
              <a:rPr lang="sr-Cyrl-RS" sz="1300" dirty="0" smtClean="0">
                <a:latin typeface="Times New Roman" pitchFamily="18" charset="0"/>
                <a:ea typeface="Calibri"/>
                <a:cs typeface="Times New Roman" pitchFamily="18" charset="0"/>
              </a:rPr>
              <a:t>...</a:t>
            </a:r>
            <a:endParaRPr lang="en-US" sz="13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213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sr-Cyrl-R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ОПЕРАЦИОНАЛИЗАЦИЈА ИСХОДА У ОПЕРАТИВНИМ ПЛАНОВИМА</a:t>
            </a:r>
            <a:endParaRPr lang="sr-Latn-RS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>
            <a:normAutofit/>
          </a:bodyPr>
          <a:lstStyle/>
          <a:p>
            <a:r>
              <a:rPr lang="sr-Cyrl-R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ИЗБОР ИСХОДА ИЗ ПРОГРАМА</a:t>
            </a:r>
          </a:p>
          <a:p>
            <a:pPr marL="0" indent="0">
              <a:buNone/>
            </a:pPr>
            <a:endParaRPr lang="sr-Cyrl-RS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КОНКРЕТИЗАЦИЈА ИСХОДА ВЕЋЕГ НИВОА ОПШТОСТИ</a:t>
            </a:r>
            <a:endParaRPr lang="sr-Latn-RS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15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56" y="533400"/>
            <a:ext cx="8686800" cy="1295400"/>
          </a:xfrm>
          <a:noFill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sz="3200" b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200" b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br>
              <a:rPr lang="sr-Cyrl-R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sr-Cyrl-R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sr-Cyrl-R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sr-Cyrl-R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Вежба 1: </a:t>
            </a:r>
            <a:r>
              <a:rPr lang="sr-Cyrl-R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ОПЕРАЦИОНАЛИЗАЦИЈА ИСХОДА У ОПЕРАТИВНОМ ПЛАНУ </a:t>
            </a:r>
            <a:r>
              <a:rPr lang="sr-Cyrl-R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r-Cyrl-R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(фронтална вежба)</a:t>
            </a:r>
            <a:br>
              <a:rPr lang="sr-Cyrl-R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r-Cyrl-R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sr-Cyrl-R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en-US" sz="32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89225"/>
            <a:ext cx="8229600" cy="2286000"/>
          </a:xfrm>
        </p:spPr>
        <p:txBody>
          <a:bodyPr>
            <a:normAutofit fontScale="850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Wingdings 3"/>
              <a:buAutoNum type="arabicPeriod"/>
              <a:defRPr/>
            </a:pPr>
            <a:endParaRPr lang="sr-Cyrl-RS" sz="25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sr-Cyrl-RS" sz="25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sr-Cyrl-RS" sz="25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Издвојте исходе за </a:t>
            </a:r>
            <a:r>
              <a:rPr lang="sr-Cyrl-R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област/тему: ГЕОМЕТРИЈА/ПОЛОЖАЈ, ВЕЛИЧИНА И ОБЛИК ПРЕДМЕТА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Исувише опште  исходе конкретизујте.</a:t>
            </a:r>
            <a:endParaRPr lang="sr-Cyrl-RS" sz="17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sr-Cyrl-RS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885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09799"/>
            <a:ext cx="2438400" cy="139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8448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3" y="457200"/>
            <a:ext cx="8915400" cy="838200"/>
          </a:xfrm>
        </p:spPr>
        <p:txBody>
          <a:bodyPr>
            <a:normAutofit/>
          </a:bodyPr>
          <a:lstStyle/>
          <a:p>
            <a:r>
              <a:rPr lang="sr-Cyrl-RS" sz="3200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КОМЕНТАР ВЕЖБЕ 1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3505199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3481" y="4648200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ПРИМЕРИ ИСХОДА КОЈЕ ТРЕБА КОНКРЕТИЗОВАТИ:</a:t>
            </a:r>
          </a:p>
          <a:p>
            <a:endParaRPr lang="sr-Cyrl-R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сабира и одузима до 100 без прелаза преко десетице;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прочита, запише, упореди, уреди бројеве прве стотине и прикаже их на бројевној правој.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02526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sr-Cyrl-RS" sz="2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Исходи у програмима су на различитом нивоу општости.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346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396240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 3"/>
              <a:buNone/>
              <a:defRPr/>
            </a:pPr>
            <a:endParaRPr lang="en-US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РАЗВИЈАЊЕ </a:t>
            </a:r>
          </a:p>
          <a:p>
            <a:pPr marL="109728" indent="0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sr-Cyrl-R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ПРИПРЕМЕ ЗА ЧАС/ДАН/НЕДЕЉУ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14600" y="2606675"/>
            <a:ext cx="5181600" cy="2863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anose="020E0502030303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anose="020E0502030303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anose="020E0502030303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anose="020E0502030303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anose="020E0502030303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anose="020E0502030303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anose="020E0502030303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anose="020E0502030303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anose="020E0502030303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anose="020E0502030303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02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34699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sz="2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2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ОДНОС ЦИЉА И ИСХОДА </a:t>
            </a:r>
            <a:br>
              <a:rPr lang="sr-Cyrl-R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РАЗВИЈАЊУ ПРИПРЕМЕ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78" name="Text Placeholder 4"/>
          <p:cNvSpPr>
            <a:spLocks noGrp="1"/>
          </p:cNvSpPr>
          <p:nvPr>
            <p:ph type="body" idx="1"/>
          </p:nvPr>
        </p:nvSpPr>
        <p:spPr>
          <a:xfrm>
            <a:off x="304800" y="1447800"/>
            <a:ext cx="4192588" cy="838200"/>
          </a:xfrm>
          <a:ln>
            <a:headEnd/>
            <a:tailEnd/>
          </a:ln>
        </p:spPr>
        <p:txBody>
          <a:bodyPr>
            <a:normAutofit fontScale="47500" lnSpcReduction="20000"/>
          </a:bodyPr>
          <a:lstStyle/>
          <a:p>
            <a:pPr algn="ctr" eaLnBrk="1" hangingPunct="1"/>
            <a:endParaRPr lang="sr-Cyrl-RS" alt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sr-Cyrl-RS" altLang="sr-Latn-RS" sz="4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ЦИЉ</a:t>
            </a:r>
          </a:p>
          <a:p>
            <a:pPr algn="ctr" eaLnBrk="1" hangingPunct="1"/>
            <a:r>
              <a:rPr lang="sr-Cyrl-RS" altLang="sr-Latn-RS" sz="3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 желим да постигнем?</a:t>
            </a:r>
            <a:endParaRPr lang="en-US" altLang="sr-Latn-RS" sz="3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3581400" cy="3941763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sr-Cyrl-RS" altLang="en-US" sz="2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sr-Cyrl-R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sr-Cyrl-R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sr-Cyrl-R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НАМЕРА НАСТАВНИКА!</a:t>
            </a:r>
            <a:endParaRPr lang="sr-Cyrl-C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371600"/>
            <a:ext cx="4040188" cy="914400"/>
          </a:xfrm>
          <a:noFill/>
          <a:ln>
            <a:headEnd/>
            <a:tailEnd/>
          </a:ln>
        </p:spPr>
        <p:txBody>
          <a:bodyPr/>
          <a:lstStyle/>
          <a:p>
            <a:pPr algn="ctr" eaLnBrk="1" hangingPunct="1"/>
            <a:r>
              <a:rPr lang="sr-Cyrl-RS" altLang="sr-Latn-R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ИСХОДИ</a:t>
            </a:r>
          </a:p>
          <a:p>
            <a:pPr algn="ctr" eaLnBrk="1" hangingPunct="1"/>
            <a:r>
              <a:rPr lang="sr-Cyrl-RS" altLang="sr-Latn-RS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 ће ученици постићи?</a:t>
            </a:r>
            <a:endParaRPr lang="en-US" altLang="sr-Latn-RS" sz="1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3" name="Content Placeholder 7"/>
          <p:cNvSpPr>
            <a:spLocks noGrp="1"/>
          </p:cNvSpPr>
          <p:nvPr>
            <p:ph sz="quarter" idx="4"/>
          </p:nvPr>
        </p:nvSpPr>
        <p:spPr>
          <a:xfrm>
            <a:off x="4267200" y="2286000"/>
            <a:ext cx="4648200" cy="39417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93192" lvl="1" indent="0" eaLnBrk="1" fontAlgn="auto" hangingPunct="1">
              <a:spcBef>
                <a:spcPts val="324"/>
              </a:spcBef>
              <a:spcAft>
                <a:spcPts val="0"/>
              </a:spcAft>
              <a:buFont typeface="Verdana" pitchFamily="34" charset="0"/>
              <a:buNone/>
              <a:defRPr/>
            </a:pPr>
            <a:endParaRPr lang="sr-Cyrl-RS" altLang="sr-Latn-R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lvl="0" indent="0" algn="just">
              <a:spcBef>
                <a:spcPts val="0"/>
              </a:spcBef>
              <a:buNone/>
              <a:defRPr/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marL="109728" lvl="0" indent="0" algn="just">
              <a:spcBef>
                <a:spcPts val="0"/>
              </a:spcBef>
              <a:buNone/>
              <a:defRPr/>
            </a:pPr>
            <a:endParaRPr lang="ru-RU" altLang="sr-Latn-RS" sz="2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09728" lvl="0" indent="0" algn="just">
              <a:spcBef>
                <a:spcPts val="0"/>
              </a:spcBef>
              <a:buNone/>
              <a:defRPr/>
            </a:pPr>
            <a:endParaRPr lang="ru-RU" altLang="sr-Latn-RS" sz="2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09728" lvl="0" indent="0" algn="just">
              <a:spcBef>
                <a:spcPts val="0"/>
              </a:spcBef>
              <a:buNone/>
              <a:defRPr/>
            </a:pPr>
            <a:r>
              <a:rPr lang="ru-RU" altLang="sr-Latn-RS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РЕЗУЛТАТ УЧЕЊА </a:t>
            </a:r>
          </a:p>
          <a:p>
            <a:pPr marL="109728" lvl="0" indent="0" algn="just">
              <a:spcBef>
                <a:spcPts val="0"/>
              </a:spcBef>
              <a:buNone/>
              <a:defRPr/>
            </a:pPr>
            <a:r>
              <a:rPr lang="ru-RU" altLang="sr-Latn-RS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УЧЕНИКА!</a:t>
            </a:r>
            <a:endParaRPr lang="en-US" altLang="sr-Latn-RS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927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Grp="1" noChangeArrowheads="1"/>
          </p:cNvSpPr>
          <p:nvPr>
            <p:ph idx="1"/>
          </p:nvPr>
        </p:nvSpPr>
        <p:spPr bwMode="auto">
          <a:xfrm>
            <a:off x="439366" y="4445631"/>
            <a:ext cx="8229600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sr-Cyrl-RS" altLang="en-US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Исходи произилазе из циља.</a:t>
            </a:r>
            <a:endParaRPr lang="sr-Latn-RS" altLang="en-US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sr-Cyrl-RS" altLang="en-US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Пружају  видљивију  информацију о постигнутим резултатима и њиховом подударању са намерама учења.</a:t>
            </a:r>
            <a:endParaRPr lang="sr-Latn-RS" altLang="en-US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913405" y="777484"/>
            <a:ext cx="5743789" cy="3358380"/>
            <a:chOff x="2074721" y="388137"/>
            <a:chExt cx="5743789" cy="3358380"/>
          </a:xfrm>
        </p:grpSpPr>
        <p:sp>
          <p:nvSpPr>
            <p:cNvPr id="6" name="TextBox 5"/>
            <p:cNvSpPr txBox="1"/>
            <p:nvPr/>
          </p:nvSpPr>
          <p:spPr>
            <a:xfrm>
              <a:off x="3733800" y="1219200"/>
              <a:ext cx="1676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4400" dirty="0">
                  <a:solidFill>
                    <a:schemeClr val="accent1">
                      <a:lumMod val="50000"/>
                    </a:schemeClr>
                  </a:solidFill>
                </a:rPr>
                <a:t>ЦИЉ</a:t>
              </a:r>
              <a:endParaRPr lang="en-US" sz="4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42516" y="3161742"/>
              <a:ext cx="213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3200" dirty="0">
                  <a:solidFill>
                    <a:schemeClr val="accent1">
                      <a:lumMod val="50000"/>
                    </a:schemeClr>
                  </a:solidFill>
                </a:rPr>
                <a:t>ИСХОД 1</a:t>
              </a:r>
              <a:endParaRPr lang="en-US" sz="3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38116" y="3161742"/>
              <a:ext cx="2057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3200" dirty="0">
                  <a:solidFill>
                    <a:schemeClr val="accent1">
                      <a:lumMod val="50000"/>
                    </a:schemeClr>
                  </a:solidFill>
                </a:rPr>
                <a:t>ИСХОД 2</a:t>
              </a:r>
              <a:endParaRPr lang="en-US" sz="3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10" name="Straight Arrow Connector 9"/>
            <p:cNvCxnSpPr>
              <a:endCxn id="7" idx="0"/>
            </p:cNvCxnSpPr>
            <p:nvPr/>
          </p:nvCxnSpPr>
          <p:spPr>
            <a:xfrm flipH="1">
              <a:off x="3209316" y="1803975"/>
              <a:ext cx="1219201" cy="135776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8" idx="0"/>
            </p:cNvCxnSpPr>
            <p:nvPr/>
          </p:nvCxnSpPr>
          <p:spPr>
            <a:xfrm>
              <a:off x="4715482" y="1803975"/>
              <a:ext cx="1351334" cy="135776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urved Left Arrow 13"/>
            <p:cNvSpPr/>
            <p:nvPr/>
          </p:nvSpPr>
          <p:spPr>
            <a:xfrm rot="2417074" flipH="1" flipV="1">
              <a:off x="2074721" y="388137"/>
              <a:ext cx="1208877" cy="2824661"/>
            </a:xfrm>
            <a:prstGeom prst="curvedLeft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Curved Left Arrow 14"/>
            <p:cNvSpPr/>
            <p:nvPr/>
          </p:nvSpPr>
          <p:spPr>
            <a:xfrm rot="18858629" flipV="1">
              <a:off x="5791826" y="319553"/>
              <a:ext cx="1160807" cy="2892560"/>
            </a:xfrm>
            <a:prstGeom prst="curvedLeft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6037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896" y="381000"/>
            <a:ext cx="9144000" cy="1143000"/>
          </a:xfrm>
          <a:noFill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sz="2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НЕКИ ЕЛЕМЕНТИ ПРИПРЕМЕ ЗА ЧАС/ДАН/НЕДЕЉУ</a:t>
            </a:r>
            <a:endParaRPr lang="en-US" sz="26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4678363"/>
          </a:xfrm>
        </p:spPr>
        <p:txBody>
          <a:bodyPr>
            <a:noAutofit/>
          </a:bodyPr>
          <a:lstStyle/>
          <a:p>
            <a:pPr marL="365760" lvl="0" indent="-256032" algn="just">
              <a:buFont typeface="Wingdings 3"/>
              <a:buChar char=""/>
              <a:defRPr/>
            </a:pP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дефинисан циљ; </a:t>
            </a:r>
          </a:p>
          <a:p>
            <a:pPr marL="365760" lvl="0" indent="-256032" algn="just">
              <a:buFont typeface="Wingdings 3"/>
              <a:buChar char=""/>
              <a:defRPr/>
            </a:pP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операционализовани исходи; </a:t>
            </a:r>
            <a:endParaRPr lang="sr-Latn-RS" sz="23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algn="just">
              <a:buFont typeface="Wingdings 3"/>
              <a:buChar char=""/>
              <a:defRPr/>
            </a:pPr>
            <a:r>
              <a:rPr lang="ru-RU" sz="2300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планирани начини провере исхода;</a:t>
            </a:r>
          </a:p>
          <a:p>
            <a:pPr marL="365760" lvl="0" indent="-256032" algn="just">
              <a:buFont typeface="Wingdings 3"/>
              <a:buChar char=""/>
              <a:defRPr/>
            </a:pP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наставне 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стратегије (методе, облици...);</a:t>
            </a:r>
          </a:p>
          <a:p>
            <a:pPr marL="365760" lvl="0" indent="-256032" algn="just">
              <a:buFont typeface="Wingdings 3"/>
              <a:buChar char=""/>
              <a:defRPr/>
            </a:pP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испланиране активности ученика и наставника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sr-Latn-RS" sz="23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0" indent="-256032" algn="just">
              <a:buFont typeface="Wingdings 3"/>
              <a:buChar char=""/>
              <a:defRPr/>
            </a:pPr>
            <a:r>
              <a:rPr lang="ru-RU" sz="2300" dirty="0" smtClean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временска артикулација..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5760" lvl="0" indent="-256032" algn="just">
              <a:buFont typeface="Wingdings 3"/>
              <a:buChar char=""/>
              <a:defRPr/>
            </a:pPr>
            <a:endParaRPr lang="ru-RU" sz="23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lvl="0" indent="0" algn="just">
              <a:buNone/>
              <a:defRPr/>
            </a:pP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ОКВИР ЗА ПРЕИСПИТИВАЊЕ ОСТВАРЕНОГ ЧАСА: </a:t>
            </a:r>
          </a:p>
          <a:p>
            <a:pPr marL="365760" lvl="0" indent="-256032" algn="just">
              <a:buFont typeface="Wingdings 3"/>
              <a:buChar char=""/>
              <a:defRPr/>
            </a:pP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планирани начини провере остварености исхода;</a:t>
            </a:r>
          </a:p>
          <a:p>
            <a:pPr marL="365760" lvl="0" indent="-256032" algn="just">
              <a:buFont typeface="Wingdings 3"/>
              <a:buChar char=""/>
              <a:defRPr/>
            </a:pP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избор активности;</a:t>
            </a:r>
          </a:p>
          <a:p>
            <a:pPr marL="365760" lvl="0" indent="-256032" algn="just">
              <a:buFont typeface="Wingdings 3"/>
              <a:buChar char=""/>
              <a:defRPr/>
            </a:pP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одступања/потешкоће приликом остваривања планираног. Шта бисте променили/другачије урадили?</a:t>
            </a:r>
          </a:p>
          <a:p>
            <a:pPr marL="365760" indent="-256032" algn="just">
              <a:buFont typeface="Wingdings 3"/>
              <a:buChar char=""/>
              <a:defRPr/>
            </a:pPr>
            <a:endParaRPr lang="ru-RU" sz="2300" dirty="0">
              <a:solidFill>
                <a:srgbClr val="4F81B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algn="just">
              <a:buFont typeface="Wingdings 3"/>
              <a:buChar char=""/>
              <a:defRPr/>
            </a:pPr>
            <a:endParaRPr lang="ru-RU" sz="2300" dirty="0">
              <a:solidFill>
                <a:srgbClr val="4F81B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algn="just">
              <a:buFont typeface="Wingdings 3"/>
              <a:buChar char=""/>
              <a:defRPr/>
            </a:pPr>
            <a:endParaRPr lang="ru-RU" sz="2400" dirty="0"/>
          </a:p>
          <a:p>
            <a:pPr marL="109728" indent="0" algn="just" eaLnBrk="1" fontAlgn="auto" hangingPunct="1">
              <a:spcAft>
                <a:spcPts val="0"/>
              </a:spcAft>
              <a:buNone/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90558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sr-Cyrl-RS" sz="3200" b="1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sr-Cyrl-RS" sz="3200" b="1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sr-Cyrl-RS" sz="3200" b="1" dirty="0" smtClean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sr-Cyrl-RS" sz="3200" b="1" dirty="0" smtClean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sr-Cyrl-RS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Вежба </a:t>
            </a:r>
            <a:r>
              <a:rPr lang="sr-Cyrl-R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2: </a:t>
            </a:r>
            <a:r>
              <a:rPr lang="sr-Cyrl-RS" sz="2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ДЕФИНИШИТЕ ЦИЉ И </a:t>
            </a:r>
            <a:r>
              <a:rPr lang="sr-Cyrl-RS" sz="2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ИСХОДЕ ЧАСА</a:t>
            </a:r>
            <a:r>
              <a:rPr lang="sr-Cyrl-RS" sz="2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32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sr-Cyrl-R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200" dirty="0">
                <a:latin typeface="Times New Roman" pitchFamily="18" charset="0"/>
                <a:cs typeface="Times New Roman" pitchFamily="18" charset="0"/>
              </a:rPr>
            </a:br>
            <a:r>
              <a:rPr lang="sr-Cyrl-RS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r>
              <a:rPr lang="sr-Cyrl-RS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Cyrl-RS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фронтална вежба)</a:t>
            </a:r>
            <a:br>
              <a:rPr lang="sr-Cyrl-RS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89532707"/>
              </p:ext>
            </p:extLst>
          </p:nvPr>
        </p:nvGraphicFramePr>
        <p:xfrm>
          <a:off x="381000" y="2564104"/>
          <a:ext cx="8229600" cy="4351961"/>
        </p:xfrm>
        <a:graphic>
          <a:graphicData uri="http://schemas.openxmlformats.org/drawingml/2006/table">
            <a:tbl>
              <a:tblPr firstRow="1" firstCol="1" bandRow="1"/>
              <a:tblGrid>
                <a:gridCol w="3505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24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31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r>
                        <a:rPr lang="sr-Cyrl-R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Област/тема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r>
                        <a:rPr lang="sr-Cyrl-R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Почетно читање и писање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31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r>
                        <a:rPr lang="sr-Cyrl-R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Наставна јединица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r>
                        <a:rPr lang="sr-Cyrl-R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Глас и </a:t>
                      </a:r>
                      <a:r>
                        <a:rPr lang="sr-Cyrl-R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штампано слово </a:t>
                      </a:r>
                      <a:r>
                        <a:rPr lang="sr-Cyrl-R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Тт 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31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r>
                        <a:rPr lang="sr-Cyrl-R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Тип часа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r>
                        <a:rPr lang="sr-Cyrl-R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Обрада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63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r>
                        <a:rPr lang="sr-Cyrl-RS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ЦИЉ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990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371725" algn="l"/>
                        </a:tabLst>
                        <a:defRPr/>
                      </a:pPr>
                      <a:r>
                        <a:rPr kumimoji="0" lang="sr-Cyrl-R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ИСХОДИ: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371725" algn="l"/>
                        </a:tabLst>
                        <a:defRPr/>
                      </a:pPr>
                      <a:endParaRPr kumimoji="0" lang="sr-Cyrl-R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371725" algn="l"/>
                        </a:tabLst>
                        <a:defRPr/>
                      </a:pPr>
                      <a:endParaRPr kumimoji="0" lang="sr-Cyrl-R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371725" algn="l"/>
                        </a:tabLst>
                        <a:defRPr/>
                      </a:pPr>
                      <a:endParaRPr kumimoji="0" lang="sr-Cyrl-R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371725" algn="l"/>
                        </a:tabLst>
                        <a:defRPr/>
                      </a:pPr>
                      <a:endParaRPr kumimoji="0" lang="sr-Cyrl-R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371725" algn="l"/>
                        </a:tabLst>
                        <a:defRPr/>
                      </a:pPr>
                      <a:endParaRPr kumimoji="0" lang="sr-Cyrl-R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371725" algn="l"/>
                        </a:tabLst>
                        <a:defRPr/>
                      </a:pPr>
                      <a:endParaRPr kumimoji="0" lang="sr-Cyrl-R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371725" algn="l"/>
                        </a:tabLst>
                        <a:defRPr/>
                      </a:pPr>
                      <a:endParaRPr kumimoji="0" lang="sr-Cyrl-R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371725" algn="l"/>
                        </a:tabLst>
                        <a:defRPr/>
                      </a:pPr>
                      <a:endParaRPr kumimoji="0" lang="sr-Cyrl-R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51842"/>
            <a:ext cx="1676400" cy="95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6111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3600" y="990600"/>
            <a:ext cx="6781800" cy="2580381"/>
          </a:xfrm>
        </p:spPr>
        <p:txBody>
          <a:bodyPr>
            <a:normAutofit fontScale="77500" lnSpcReduction="20000"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sr-Cyrl-RS" sz="41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ЦИЉ </a:t>
            </a:r>
          </a:p>
          <a:p>
            <a:pPr marL="109728" indent="0">
              <a:buNone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Оснаживање наставника за планирање/креирање наставе и учења оријентиса</a:t>
            </a:r>
            <a:r>
              <a:rPr lang="sr-Cyrl-RS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них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на  исходе и процес учења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 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са посебним освртом на операционализацију исхода.</a:t>
            </a:r>
            <a:endParaRPr lang="sr-Cyrl-RS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lvl="0" indent="0">
              <a:spcBef>
                <a:spcPts val="400"/>
              </a:spcBef>
              <a:buClr>
                <a:srgbClr val="6076B4"/>
              </a:buClr>
              <a:buSzPct val="68000"/>
              <a:buNone/>
              <a:defRPr/>
            </a:pPr>
            <a:endParaRPr lang="sr-Cyrl-RS" sz="3000" dirty="0">
              <a:solidFill>
                <a:srgbClr val="6076B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lvl="0" indent="0">
              <a:spcBef>
                <a:spcPts val="400"/>
              </a:spcBef>
              <a:buClr>
                <a:srgbClr val="6076B4"/>
              </a:buClr>
              <a:buSzPct val="68000"/>
              <a:buNone/>
              <a:defRPr/>
            </a:pPr>
            <a:endParaRPr lang="sr-Cyrl-R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66978" lvl="1" indent="-457200">
              <a:buSzPct val="100000"/>
              <a:defRPr/>
            </a:pPr>
            <a:endParaRPr lang="sr-Latn-R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66978" lvl="1" indent="-457200">
              <a:buSzPct val="100000"/>
              <a:defRPr/>
            </a:pPr>
            <a:endParaRPr lang="sr-Latn-R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66978" lvl="1" indent="-457200">
              <a:buSzPct val="100000"/>
              <a:defRPr/>
            </a:pPr>
            <a:endParaRPr lang="sr-Latn-R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66978" lvl="1" indent="-457200">
              <a:buSzPct val="100000"/>
              <a:defRPr/>
            </a:pPr>
            <a:endParaRPr lang="sr-Cyrl-R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sr-Latn-R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sr-Latn-R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sr-Latn-R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sr-Cyrl-R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NORA\Desktop\obuka 2018\obuka nora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59873"/>
            <a:ext cx="1676400" cy="188171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4800" y="3962400"/>
            <a:ext cx="84582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sr-Cyrl-R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ИСХОДИ </a:t>
            </a:r>
          </a:p>
          <a:p>
            <a:pPr marL="109728" lvl="0" eaLnBrk="1" fontAlgn="auto" hangingPunct="1">
              <a:spcBef>
                <a:spcPct val="20000"/>
              </a:spcBef>
              <a:spcAft>
                <a:spcPts val="0"/>
              </a:spcAft>
              <a:buSzPct val="100000"/>
              <a:defRPr/>
            </a:pPr>
            <a:r>
              <a:rPr lang="sr-Cyrl-RS" sz="2500" dirty="0">
                <a:solidFill>
                  <a:schemeClr val="tx2">
                    <a:lumMod val="75000"/>
                  </a:schemeClr>
                </a:solidFill>
                <a:latin typeface="Times New Roman"/>
                <a:cs typeface="+mn-cs"/>
              </a:rPr>
              <a:t>На крају ове теме наставници су у стању да: </a:t>
            </a:r>
          </a:p>
          <a:p>
            <a:pPr marL="852678" lvl="1" indent="-342900" eaLnBrk="1" fontAlgn="auto" hangingPunct="1">
              <a:spcBef>
                <a:spcPct val="200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sr-Cyrl-RS" sz="2500" dirty="0">
                <a:solidFill>
                  <a:schemeClr val="tx2">
                    <a:lumMod val="75000"/>
                  </a:schemeClr>
                </a:solidFill>
                <a:latin typeface="Times New Roman"/>
                <a:cs typeface="+mn-cs"/>
              </a:rPr>
              <a:t>операционализују 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Times New Roman"/>
                <a:cs typeface="+mn-cs"/>
              </a:rPr>
              <a:t>исходе </a:t>
            </a:r>
            <a:r>
              <a:rPr lang="sr-Cyrl-RS" sz="2500" dirty="0">
                <a:solidFill>
                  <a:schemeClr val="tx2">
                    <a:lumMod val="75000"/>
                  </a:schemeClr>
                </a:solidFill>
                <a:latin typeface="Times New Roman"/>
                <a:cs typeface="+mn-cs"/>
              </a:rPr>
              <a:t>на нивоу оперативног плана и припреме за час</a:t>
            </a:r>
            <a:r>
              <a:rPr lang="sr-Latn-RS" sz="2500" dirty="0">
                <a:solidFill>
                  <a:schemeClr val="tx2">
                    <a:lumMod val="75000"/>
                  </a:schemeClr>
                </a:solidFill>
                <a:latin typeface="Times New Roman"/>
                <a:cs typeface="+mn-cs"/>
              </a:rPr>
              <a:t>/</a:t>
            </a:r>
            <a:r>
              <a:rPr lang="sr-Cyrl-RS" sz="2500" dirty="0">
                <a:solidFill>
                  <a:schemeClr val="tx2">
                    <a:lumMod val="75000"/>
                  </a:schemeClr>
                </a:solidFill>
                <a:latin typeface="Times New Roman"/>
                <a:cs typeface="+mn-cs"/>
              </a:rPr>
              <a:t>дан/недељу</a:t>
            </a:r>
            <a:r>
              <a:rPr lang="sr-Latn-RS" sz="2500" dirty="0">
                <a:solidFill>
                  <a:schemeClr val="tx2">
                    <a:lumMod val="75000"/>
                  </a:schemeClr>
                </a:solidFill>
                <a:latin typeface="Times New Roman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96727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92961723"/>
              </p:ext>
            </p:extLst>
          </p:nvPr>
        </p:nvGraphicFramePr>
        <p:xfrm>
          <a:off x="304800" y="1447800"/>
          <a:ext cx="8229600" cy="4416552"/>
        </p:xfrm>
        <a:graphic>
          <a:graphicData uri="http://schemas.openxmlformats.org/drawingml/2006/table">
            <a:tbl>
              <a:tblPr firstRow="1" firstCol="1" bandRow="1"/>
              <a:tblGrid>
                <a:gridCol w="3505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24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31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r>
                        <a:rPr lang="sr-Cyrl-R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Област/тема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r>
                        <a:rPr lang="sr-Cyrl-R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Почетно читање и писање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31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r>
                        <a:rPr lang="sr-Cyrl-R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Наставна јединица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r>
                        <a:rPr lang="sr-Cyrl-R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Глас и </a:t>
                      </a:r>
                      <a:r>
                        <a:rPr lang="sr-Cyrl-R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штампано слово </a:t>
                      </a:r>
                      <a:r>
                        <a:rPr lang="sr-Cyrl-R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Тт 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31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r>
                        <a:rPr lang="sr-Cyrl-R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Тип часа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r>
                        <a:rPr lang="sr-Cyrl-R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Обрада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63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r>
                        <a:rPr lang="sr-Cyrl-R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Циљ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r>
                        <a:rPr lang="sr-Cyrl-R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Оспособити ученике да правилно изговарају, читају и пишу глас и слово Т, појединачно и у речима и реченицама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990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r>
                        <a:rPr lang="sr-Cyrl-R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ИСХОДИ: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r>
                        <a:rPr lang="sr-Cyrl-R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разликује глас и слово Тт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r>
                        <a:rPr lang="sr-Cyrl-R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препознаје глас Т на почетку, у средини и на крају речи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r>
                        <a:rPr lang="sr-Cyrl-R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правилно изговара глас Т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r>
                        <a:rPr lang="sr-Cyrl-R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правилно пише слово Тт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r>
                        <a:rPr lang="sr-Cyrl-R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правилно чита кратке речи и реченице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r>
                        <a:rPr lang="sr-Cyrl-R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поштује договорена правила комуникације на часу...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-30678" y="914400"/>
            <a:ext cx="91440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r-Cyrl-R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КОМЕНТАР </a:t>
            </a:r>
            <a:r>
              <a:rPr lang="sr-Cyrl-R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ВЕЖБЕ 2</a:t>
            </a:r>
            <a:r>
              <a:rPr lang="sr-Cyrl-R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105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396240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 3"/>
              <a:buNone/>
              <a:defRPr/>
            </a:pPr>
            <a:endParaRPr lang="en-US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РАЗВИЈАЊЕ </a:t>
            </a:r>
          </a:p>
          <a:p>
            <a:pPr marL="109728" indent="0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sr-Cyrl-RS" b="1" dirty="0">
                <a:solidFill>
                  <a:schemeClr val="tx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ТЕМАТСКЕ ИНТЕРДИСЦИПЛИНАРНЕ НАСТАВЕ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14600" y="2606675"/>
            <a:ext cx="5181600" cy="2863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anose="020E0502030303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anose="020E0502030303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anose="020E0502030303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anose="020E0502030303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anose="020E0502030303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anose="020E0502030303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anose="020E0502030303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anose="020E0502030303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anose="020E0502030303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anose="020E0502030303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345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86800" cy="9445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r-Cyrl-CS" sz="31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ОПЕРАТИВНИ ПЛАН РАДА НАСТАВНИКА </a:t>
            </a:r>
            <a:br>
              <a:rPr lang="sr-Cyrl-CS" sz="31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sr-Cyrl-CS" sz="22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(тематска интердисциплинарна настава)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en-US" sz="22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</a:br>
            <a:endParaRPr lang="en-US" sz="2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15216578"/>
              </p:ext>
            </p:extLst>
          </p:nvPr>
        </p:nvGraphicFramePr>
        <p:xfrm>
          <a:off x="0" y="1219201"/>
          <a:ext cx="9144001" cy="563879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385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385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580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351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368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3685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666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Тема 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седмице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19" marR="59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Сналажење у времену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19" marR="59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66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Циљ недеље</a:t>
                      </a:r>
                      <a:endParaRPr lang="en-US" sz="1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19" marR="59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Оспособљавање  ученика за примену временских одредница и сналажење у времену.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19" marR="59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9924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Теме </a:t>
                      </a:r>
                      <a:endParaRPr lang="en-US" sz="1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дана</a:t>
                      </a:r>
                      <a:endParaRPr lang="en-US" sz="1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19" marR="59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Понедељак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19" marR="59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Уторак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19" marR="59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Среда </a:t>
                      </a:r>
                      <a:endParaRPr lang="en-US" sz="1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19" marR="59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Четвртак</a:t>
                      </a:r>
                      <a:endParaRPr lang="en-US" sz="1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19" marR="59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Петак</a:t>
                      </a:r>
                      <a:endParaRPr lang="en-US" sz="1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19" marR="59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75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Дан</a:t>
                      </a:r>
                      <a:endParaRPr lang="en-US" sz="1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19" marR="59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Сналажење током дана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19" marR="59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Седмица</a:t>
                      </a:r>
                      <a:endParaRPr lang="en-US" sz="1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19" marR="59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Сналажење током седмице</a:t>
                      </a:r>
                      <a:endParaRPr lang="en-US" sz="1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19" marR="59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Сналажење у времену</a:t>
                      </a:r>
                      <a:endParaRPr lang="en-US" sz="1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19" marR="59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68101">
                <a:tc row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Настав</a:t>
                      </a:r>
                      <a:r>
                        <a:rPr lang="sr-Cyrl-RS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ни</a:t>
                      </a:r>
                      <a:r>
                        <a:rPr lang="sr-Cyrl-CS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садржај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 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СЈ 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МАТ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СОН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</a:t>
                      </a:r>
                      <a:r>
                        <a:rPr lang="sr-Cyrl-R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К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ЛК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Ф</a:t>
                      </a:r>
                      <a:r>
                        <a:rPr lang="sr-Cyrl-R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З</a:t>
                      </a:r>
                      <a:r>
                        <a:rPr lang="sr-Cyrl-C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В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19" marR="59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Линија (крива, права, затворена, отворена)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Облици (круг, правоугаоник, квадрат) 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19" marR="59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Бројеви прве десетице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Претходник, следбеник 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19" marR="59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Редни бројеви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Приказивање бројева помоћу тачака на бројевној правој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19" marR="59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Бројеви прве десетице</a:t>
                      </a:r>
                      <a:endParaRPr lang="en-US" sz="1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Приказивање бројева помоћу тачака на бројевној правој </a:t>
                      </a:r>
                      <a:r>
                        <a:rPr lang="sr-Cyrl-CS" sz="1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Претходник, следбеник </a:t>
                      </a:r>
                      <a:endParaRPr lang="en-US" sz="1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19" marR="59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Бројеви прве десетице</a:t>
                      </a:r>
                      <a:endParaRPr lang="en-US" sz="1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Редни бројеви</a:t>
                      </a:r>
                      <a:endParaRPr lang="en-US" sz="1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Приказивање бројева помоћу тачака на бројевној правој</a:t>
                      </a:r>
                      <a:endParaRPr lang="en-US" sz="1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19" marR="59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99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Дан и делови дана</a:t>
                      </a:r>
                      <a:endParaRPr lang="en-US" sz="1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19" marR="59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Временске одреднице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пре, сада, после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19" marR="59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Дани у седмици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19" marR="59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Временске одреднице</a:t>
                      </a:r>
                      <a:endParaRPr lang="en-US" sz="1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јуче, данас, сутра</a:t>
                      </a:r>
                      <a:endParaRPr lang="en-US" sz="1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19" marR="59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Дан, седмица,</a:t>
                      </a:r>
                      <a:endParaRPr lang="en-US" sz="1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Временске одреднице</a:t>
                      </a:r>
                      <a:endParaRPr lang="en-US" sz="1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19" marR="59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99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Разноврсни текстови који садрже речи делова дана</a:t>
                      </a:r>
                      <a:endParaRPr lang="en-US" sz="1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19" marR="59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Дневни планови и распореди</a:t>
                      </a:r>
                      <a:endParaRPr lang="en-US" sz="1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19" marR="59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Разноврсни текстови који садрже речи дана у седмици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19" marR="59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Недељни планови и распореди</a:t>
                      </a:r>
                      <a:endParaRPr lang="en-US" sz="1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19" marR="59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Песма „Седмица“</a:t>
                      </a:r>
                      <a:endParaRPr lang="en-US" sz="1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19" marR="59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0999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Промена осветљености у току дана</a:t>
                      </a:r>
                      <a:r>
                        <a:rPr lang="sr-Cyrl-C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(обданица и ноћ)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19" marR="59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Стрип (Мој радни дан)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19" marR="59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Стрип (Радни и нерадни дан)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19" marR="59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Стрип (Дани у седмици)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19" marR="59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Одељенска изложба радова и стрипова постављена редоследом како су настајали током седмице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19" marR="59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499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Игра „Дан-ноћ“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19" marR="59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Вежбе обликовања за различита доба дана</a:t>
                      </a:r>
                      <a:endParaRPr lang="en-US" sz="1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19" marR="59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Ритмичка игра 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„Седмица“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19" marR="59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Ритмичка игра 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„Седмица“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19" marR="59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Ритмичка игра 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„Седмица“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19" marR="59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5773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90500" y="2190523"/>
            <a:ext cx="8763000" cy="4678363"/>
          </a:xfrm>
        </p:spPr>
        <p:txBody>
          <a:bodyPr>
            <a:noAutofit/>
          </a:bodyPr>
          <a:lstStyle/>
          <a:p>
            <a:pPr marL="365760" lvl="0" indent="-256032" algn="just">
              <a:buFont typeface="Wingdings 3"/>
              <a:buChar char=""/>
              <a:defRPr/>
            </a:pPr>
            <a:endParaRPr lang="ru-RU" sz="23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0" indent="-256032" algn="just">
              <a:buFont typeface="Wingdings 3"/>
              <a:buChar char=""/>
              <a:defRPr/>
            </a:pP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дефинишите циљ тематског дана; </a:t>
            </a:r>
          </a:p>
          <a:p>
            <a:pPr marL="365760" lvl="0" indent="-256032" algn="just">
              <a:buFont typeface="Wingdings 3"/>
              <a:buChar char=""/>
              <a:defRPr/>
            </a:pP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операционализујте дате исходе; </a:t>
            </a:r>
          </a:p>
          <a:p>
            <a:pPr marL="365760" lvl="0" indent="-256032" algn="just">
              <a:buFont typeface="Wingdings 3"/>
              <a:buChar char=""/>
              <a:defRPr/>
            </a:pP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изаберите наставне стратегије (методе, облици...);</a:t>
            </a:r>
          </a:p>
          <a:p>
            <a:pPr marL="365760" lvl="0" indent="-256032" algn="just">
              <a:buFont typeface="Wingdings 3"/>
              <a:buChar char=""/>
              <a:defRPr/>
            </a:pP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испланирајте активности ученика и наставника;</a:t>
            </a:r>
          </a:p>
          <a:p>
            <a:pPr marL="365760" lvl="0" indent="-256032" algn="just">
              <a:buFont typeface="Wingdings 3"/>
              <a:buChar char=""/>
              <a:defRPr/>
            </a:pP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одредите оквирну временску артикулацију;</a:t>
            </a:r>
          </a:p>
          <a:p>
            <a:pPr marL="365760" indent="-256032" algn="just">
              <a:buFont typeface="Wingdings 3"/>
              <a:buChar char=""/>
              <a:defRPr/>
            </a:pP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осмислите начине провере исхода.</a:t>
            </a:r>
          </a:p>
          <a:p>
            <a:pPr marL="109728" lvl="0" indent="0" algn="just">
              <a:buNone/>
              <a:defRPr/>
            </a:pPr>
            <a:endParaRPr lang="ru-RU" sz="23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algn="just">
              <a:buFont typeface="Wingdings 3"/>
              <a:buChar char=""/>
              <a:defRPr/>
            </a:pPr>
            <a:endParaRPr lang="ru-RU" sz="2300" dirty="0">
              <a:solidFill>
                <a:srgbClr val="4F81B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algn="just">
              <a:buFont typeface="Wingdings 3"/>
              <a:buChar char=""/>
              <a:defRPr/>
            </a:pPr>
            <a:endParaRPr lang="ru-RU" sz="2300" dirty="0">
              <a:solidFill>
                <a:srgbClr val="4F81B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algn="just">
              <a:buFont typeface="Wingdings 3"/>
              <a:buChar char=""/>
              <a:defRPr/>
            </a:pPr>
            <a:endParaRPr lang="ru-RU" sz="2400" dirty="0"/>
          </a:p>
          <a:p>
            <a:pPr marL="109728" indent="0" algn="just" eaLnBrk="1" fontAlgn="auto" hangingPunct="1">
              <a:spcAft>
                <a:spcPts val="0"/>
              </a:spcAft>
              <a:buNone/>
              <a:defRPr/>
            </a:pPr>
            <a:endParaRPr lang="ru-RU" sz="2400" dirty="0"/>
          </a:p>
        </p:txBody>
      </p:sp>
      <p:sp>
        <p:nvSpPr>
          <p:cNvPr id="2" name="Rectangle 1"/>
          <p:cNvSpPr/>
          <p:nvPr/>
        </p:nvSpPr>
        <p:spPr>
          <a:xfrm>
            <a:off x="160752" y="83820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Вежба 3: </a:t>
            </a:r>
            <a:r>
              <a:rPr lang="sr-Cyrl-R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РАЗВИЈТЕ ПРИПРЕМУ ЗА ДАН У ОКВИРУ ДАТЕ ТЕМАТСКЕ НЕДЕЉЕ</a:t>
            </a:r>
            <a:endParaRPr lang="sr-Latn-R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 descr="C:\Users\NORA\Desktop\obuka 2018\obuka nora\37-iStock_000005315648Me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676400"/>
            <a:ext cx="1753589" cy="166790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315200" y="2513357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>
                <a:latin typeface="Times New Roman" pitchFamily="18" charset="0"/>
                <a:cs typeface="Times New Roman" pitchFamily="18" charset="0"/>
              </a:rPr>
              <a:t>Рад у групама: </a:t>
            </a:r>
          </a:p>
          <a:p>
            <a:r>
              <a:rPr lang="sr-Cyrl-RS" sz="1200" dirty="0">
                <a:latin typeface="Times New Roman" pitchFamily="18" charset="0"/>
                <a:cs typeface="Times New Roman" pitchFamily="18" charset="0"/>
              </a:rPr>
              <a:t>5 наставних дана </a:t>
            </a:r>
          </a:p>
          <a:p>
            <a:r>
              <a:rPr lang="sr-Cyrl-RS" sz="1200" dirty="0">
                <a:latin typeface="Times New Roman" pitchFamily="18" charset="0"/>
                <a:cs typeface="Times New Roman" pitchFamily="18" charset="0"/>
              </a:rPr>
              <a:t>5 група учитеља</a:t>
            </a:r>
          </a:p>
        </p:txBody>
      </p:sp>
    </p:spTree>
    <p:extLst>
      <p:ext uri="{BB962C8B-B14F-4D97-AF65-F5344CB8AC3E}">
        <p14:creationId xmlns:p14="http://schemas.microsoft.com/office/powerpoint/2010/main" xmlns="" val="159052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4958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sr-Cyrl-R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ТЕМЕ ПРЕЗЕНТАЦИЈЕ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39622442"/>
              </p:ext>
            </p:extLst>
          </p:nvPr>
        </p:nvGraphicFramePr>
        <p:xfrm>
          <a:off x="1066800" y="1676400"/>
          <a:ext cx="8458200" cy="4983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" y="1524000"/>
            <a:ext cx="434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Годишње </a:t>
            </a:r>
            <a:r>
              <a:rPr lang="sr-Cyrl-R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планирање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Оперативно </a:t>
            </a:r>
            <a:r>
              <a:rPr lang="sr-Cyrl-R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планирање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Припрема </a:t>
            </a:r>
            <a:r>
              <a:rPr lang="sr-Cyrl-R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час/дан/недељу</a:t>
            </a:r>
          </a:p>
          <a:p>
            <a:endParaRPr lang="sr-Cyrl-RS" dirty="0">
              <a:latin typeface="Times New Roman" pitchFamily="18" charset="0"/>
              <a:cs typeface="Times New Roman" pitchFamily="18" charset="0"/>
            </a:endParaRPr>
          </a:p>
          <a:p>
            <a:endParaRPr lang="sr-Cyrl-RS" dirty="0">
              <a:latin typeface="Times New Roman" pitchFamily="18" charset="0"/>
              <a:cs typeface="Times New Roman" pitchFamily="18" charset="0"/>
            </a:endParaRPr>
          </a:p>
          <a:p>
            <a:endParaRPr lang="sr-Cyrl-R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R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Праћење </a:t>
            </a:r>
            <a:r>
              <a:rPr lang="sr-Cyrl-R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r>
              <a:rPr lang="sr-Cyrl-R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Latn-R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sr-Cyrl-R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вредновање </a:t>
            </a:r>
          </a:p>
          <a:p>
            <a:r>
              <a:rPr lang="sr-Cyrl-R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r-Latn-R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sr-Cyrl-R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квалитета </a:t>
            </a:r>
            <a:endParaRPr lang="sr-Cyrl-R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r-Latn-R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sr-Cyrl-R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испланираног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38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33" y="740229"/>
            <a:ext cx="91440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ОД ЧЕГА НАМ ЗАВИСИ ПЛАНИРАЊЕ?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9997"/>
          <a:stretch/>
        </p:blipFill>
        <p:spPr>
          <a:xfrm>
            <a:off x="554240" y="1368747"/>
            <a:ext cx="1898073" cy="1611959"/>
          </a:xfrm>
          <a:prstGeom prst="rect">
            <a:avLst/>
          </a:prstGeom>
        </p:spPr>
      </p:pic>
      <p:pic>
        <p:nvPicPr>
          <p:cNvPr id="1028" name="Picture 4" descr="Сродна сл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6550" y="2430483"/>
            <a:ext cx="206114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8814" y="2987455"/>
            <a:ext cx="2660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Програми наставе и учења</a:t>
            </a:r>
            <a:endParaRPr lang="sr-Latn-R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549" y="5497643"/>
            <a:ext cx="266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Ресурси школе</a:t>
            </a:r>
            <a:endParaRPr lang="sr-Latn-R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3891551"/>
            <a:ext cx="2660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Уџбеници и други материјали</a:t>
            </a:r>
            <a:endParaRPr lang="sr-Latn-R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57650" y="1590749"/>
            <a:ext cx="266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Ученички колектив</a:t>
            </a:r>
            <a:endParaRPr lang="sr-Latn-R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Резултат слика за lokalna zajedni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0121" y="3954529"/>
            <a:ext cx="2268188" cy="116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776583" y="5197877"/>
            <a:ext cx="2660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Ресурси и подршка локалне заједнице</a:t>
            </a:r>
            <a:endParaRPr lang="sr-Latn-R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 descr="Резултат слика за ucionic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999" y="3902862"/>
            <a:ext cx="2286001" cy="161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599" y="6172201"/>
            <a:ext cx="893123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Креирање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наставе и учења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складу са Програмима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наставе и учења и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реалним контекстом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(ученичког колектива, школе и локалне заједнице).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13735" y="1974750"/>
            <a:ext cx="2160960" cy="173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510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396240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 3"/>
              <a:buNone/>
              <a:defRPr/>
            </a:pPr>
            <a:endParaRPr lang="en-US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РАЗВИЈАЊЕ </a:t>
            </a:r>
          </a:p>
          <a:p>
            <a:pPr marL="109728" indent="0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ГОДИШЊИХ ПЛАНОВА</a:t>
            </a:r>
            <a:endParaRPr lang="sr-Cyrl-RS" sz="3600" b="1" dirty="0">
              <a:solidFill>
                <a:schemeClr val="tx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4600" y="2606675"/>
            <a:ext cx="5181600" cy="2863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anose="020E0502030303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anose="020E0502030303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anose="020E0502030303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anose="020E0502030303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anose="020E0502030303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anose="020E0502030303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anose="020E0502030303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anose="020E0502030303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anose="020E0502030303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anose="020E0502030303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106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9634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sr-Cyrl-R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sr-Cyrl-R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ГОДИШЊЕГ ПЛАНА</a:t>
            </a:r>
            <a:br>
              <a:rPr lang="sr-Cyrl-RS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свет око нас -</a:t>
            </a:r>
            <a:r>
              <a:rPr lang="sr-Cyrl-RS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sr-Cyrl-RS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600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0766909"/>
              </p:ext>
            </p:extLst>
          </p:nvPr>
        </p:nvGraphicFramePr>
        <p:xfrm>
          <a:off x="240475" y="1256804"/>
          <a:ext cx="8686799" cy="4796977"/>
        </p:xfrm>
        <a:graphic>
          <a:graphicData uri="http://schemas.openxmlformats.org/drawingml/2006/table">
            <a:tbl>
              <a:tblPr firstRow="1" firstCol="1" bandRow="1"/>
              <a:tblGrid>
                <a:gridCol w="5080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633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89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32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0897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5891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6552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2416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0105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0897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64591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08977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856721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838199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</a:tblGrid>
              <a:tr h="304801"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b="1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ОБЛАСТ/ТЕМА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МЕСЕЦ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ОБРАДА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УТВРЂ.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СВЕГА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000">
                <a:tc gridSpan="2"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XI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XII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IV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78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ЈА И ДРУГИ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74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ПОРОДИЧНИ ДОМ, ШКОЛА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74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ЗДРАВЉЕ И БЕЗБЕДНОСТ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300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ОРИЈЕНТАЦИЈА У ВРЕМЕНУ И ПРОСТОРУ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49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ЧОВЕК СТВАРА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093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РАЗНОВРСНОСТ ПРИРОДЕ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09378">
                <a:tc gridSpan="2"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b="1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Укупно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237968"/>
            <a:ext cx="9144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Део годишњег плана треба да буду и исходи предмета дефинисани за крај године како би нам стално били видљиви уз сам годишњи план и служили нам током даљег планирања.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154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ИСХОДИ ИЗ ПРОГРАМА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НАВЕСТИ ИСХОДЕ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6532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903" y="609600"/>
            <a:ext cx="9144000" cy="914400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sr-Cyrl-RS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НЕКИ КРИТЕРИЈУМИ ЗА ПРОМИШЉАЊЕ ПРИЛИКОМ </a:t>
            </a:r>
            <a:r>
              <a:rPr lang="sr-Cyrl-R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РАСПОРЕЂИВАЊА ТЕКСТОВА </a:t>
            </a:r>
            <a:r>
              <a:rPr lang="sr-Cyrl-RS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ИЗ СРПСКОГ ЈЕЗИКА </a:t>
            </a:r>
            <a:br>
              <a:rPr lang="sr-Cyrl-RS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sr-Cyrl-RS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 ГОДИШЊЕМ ПЛАНУ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76200" y="1600200"/>
            <a:ext cx="8991600" cy="5105399"/>
          </a:xfrm>
        </p:spPr>
        <p:txBody>
          <a:bodyPr>
            <a:normAutofit fontScale="47500" lnSpcReduction="20000"/>
          </a:bodyPr>
          <a:lstStyle/>
          <a:p>
            <a:pPr algn="l" eaLnBrk="1" hangingPunct="1"/>
            <a:endParaRPr lang="sr-Cyrl-RS" sz="3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endParaRPr lang="sr-Cyrl-RS" sz="3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buFont typeface="Wingdings" pitchFamily="2" charset="2"/>
              <a:buChar char="Ø"/>
            </a:pPr>
            <a:r>
              <a:rPr lang="sr-Cyrl-RS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3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Врстe</a:t>
            </a:r>
            <a:r>
              <a:rPr lang="en-US" sz="3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текстова</a:t>
            </a:r>
            <a:r>
              <a:rPr lang="sr-Cyrl-RS" sz="3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en-US" sz="33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настави</a:t>
            </a:r>
            <a:r>
              <a:rPr lang="en-US" sz="3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језика</a:t>
            </a:r>
            <a:r>
              <a:rPr lang="en-US" sz="3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3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књижевности</a:t>
            </a:r>
            <a:r>
              <a:rPr lang="sr-Cyrl-RS" sz="3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l" eaLnBrk="1" hangingPunct="1"/>
            <a:r>
              <a:rPr lang="en-US" sz="3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eaLnBrk="1" hangingPunct="1">
              <a:buFont typeface="Wingdings" pitchFamily="2" charset="2"/>
              <a:buChar char="Ø"/>
            </a:pPr>
            <a:r>
              <a:rPr lang="sr-Cyrl-RS" sz="3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Сврха </a:t>
            </a:r>
            <a:r>
              <a:rPr lang="sr-Cyrl-RS" sz="3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33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екстов</a:t>
            </a:r>
            <a:r>
              <a:rPr lang="sr-Cyrl-RS" sz="3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а:</a:t>
            </a:r>
            <a:r>
              <a:rPr lang="en-US" sz="3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3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описмењавање/</a:t>
            </a:r>
            <a:r>
              <a:rPr lang="en-US" sz="33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читањ</a:t>
            </a:r>
            <a:r>
              <a:rPr lang="sr-Cyrl-RS" sz="3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е/разумевање/препричавање/</a:t>
            </a:r>
            <a:r>
              <a:rPr lang="en-US" sz="33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тумачењ</a:t>
            </a:r>
            <a:r>
              <a:rPr lang="sr-Cyrl-RS" sz="3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а;</a:t>
            </a:r>
          </a:p>
          <a:p>
            <a:pPr algn="l" eaLnBrk="1" hangingPunct="1">
              <a:buFont typeface="Wingdings" pitchFamily="2" charset="2"/>
              <a:buChar char="Ø"/>
            </a:pPr>
            <a:endParaRPr lang="en-US" sz="33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buFont typeface="Wingdings" pitchFamily="2" charset="2"/>
              <a:buChar char="Ø"/>
            </a:pPr>
            <a:r>
              <a:rPr lang="sr-Cyrl-RS" sz="3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Поступци </a:t>
            </a:r>
            <a:r>
              <a:rPr lang="sr-Cyrl-RS" sz="3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м</a:t>
            </a:r>
            <a:r>
              <a:rPr lang="en-US" sz="33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етод</a:t>
            </a:r>
            <a:r>
              <a:rPr lang="sr-Cyrl-RS" sz="3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3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описмењавања</a:t>
            </a:r>
            <a:r>
              <a:rPr lang="en-US" sz="3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кој</a:t>
            </a:r>
            <a:r>
              <a:rPr lang="sr-Cyrl-RS" sz="3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има</a:t>
            </a:r>
            <a:r>
              <a:rPr lang="en-US" sz="3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учитељ</a:t>
            </a:r>
            <a:r>
              <a:rPr lang="en-US" sz="3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ради</a:t>
            </a:r>
            <a:r>
              <a:rPr lang="sr-Cyrl-RS" sz="3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l" eaLnBrk="1" hangingPunct="1">
              <a:buFont typeface="Wingdings" pitchFamily="2" charset="2"/>
              <a:buChar char="Ø"/>
            </a:pPr>
            <a:endParaRPr lang="en-US" sz="33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buFont typeface="Wingdings" pitchFamily="2" charset="2"/>
              <a:buChar char="Ø"/>
            </a:pPr>
            <a:r>
              <a:rPr lang="sr-Cyrl-RS" sz="3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Брзина</a:t>
            </a:r>
            <a:r>
              <a:rPr lang="en-US" sz="3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3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темпо</a:t>
            </a:r>
            <a:r>
              <a:rPr lang="en-US" sz="3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напредовања</a:t>
            </a:r>
            <a:r>
              <a:rPr lang="en-US" sz="3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ученика</a:t>
            </a:r>
            <a:r>
              <a:rPr lang="sr-Cyrl-RS" sz="3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l" eaLnBrk="1" hangingPunct="1">
              <a:buFont typeface="Wingdings" pitchFamily="2" charset="2"/>
              <a:buChar char="Ø"/>
            </a:pPr>
            <a:endParaRPr lang="en-US" sz="33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buFont typeface="Wingdings" pitchFamily="2" charset="2"/>
              <a:buChar char="Ø"/>
            </a:pPr>
            <a:r>
              <a:rPr lang="sr-Cyrl-RS" sz="3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Временске</a:t>
            </a:r>
            <a:r>
              <a:rPr lang="en-US" sz="3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одреднице</a:t>
            </a:r>
            <a:r>
              <a:rPr lang="en-US" sz="3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3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годишња</a:t>
            </a:r>
            <a:r>
              <a:rPr lang="en-US" sz="3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доба</a:t>
            </a:r>
            <a:r>
              <a:rPr lang="en-US" sz="3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r-Cyrl-RS" sz="3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l" eaLnBrk="1" hangingPunct="1">
              <a:buFont typeface="Wingdings" pitchFamily="2" charset="2"/>
              <a:buChar char="Ø"/>
            </a:pPr>
            <a:endParaRPr lang="sr-Cyrl-RS" sz="33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buFont typeface="Wingdings" pitchFamily="2" charset="2"/>
              <a:buChar char="Ø"/>
            </a:pPr>
            <a:r>
              <a:rPr lang="sr-Cyrl-RS" sz="3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Повезивање </a:t>
            </a:r>
            <a:r>
              <a:rPr lang="sr-Cyrl-RS" sz="3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 садржајима из других предмета;</a:t>
            </a:r>
          </a:p>
          <a:p>
            <a:pPr algn="l" eaLnBrk="1" hangingPunct="1">
              <a:buFont typeface="Wingdings" pitchFamily="2" charset="2"/>
              <a:buChar char="Ø"/>
            </a:pPr>
            <a:endParaRPr lang="en-US" sz="33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buFont typeface="Wingdings" pitchFamily="2" charset="2"/>
              <a:buChar char="Ø"/>
            </a:pPr>
            <a:r>
              <a:rPr lang="sr-Cyrl-CS" sz="3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3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</a:t>
            </a:r>
            <a:r>
              <a:rPr lang="en-US" sz="33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начајни</a:t>
            </a:r>
            <a:r>
              <a:rPr lang="en-US" sz="3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датуми</a:t>
            </a:r>
            <a:r>
              <a:rPr lang="en-US" sz="3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3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празници</a:t>
            </a:r>
            <a:r>
              <a:rPr lang="sr-Cyrl-RS" sz="3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l" eaLnBrk="1" hangingPunct="1">
              <a:buFont typeface="Wingdings" pitchFamily="2" charset="2"/>
              <a:buChar char="Ø"/>
            </a:pPr>
            <a:endParaRPr lang="en-US" sz="33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sr-Cyrl-RS" sz="3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Особености</a:t>
            </a:r>
            <a:r>
              <a:rPr lang="en-US" sz="3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3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посебности</a:t>
            </a:r>
            <a:r>
              <a:rPr lang="en-US" sz="3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ученичког колектива, школе и локалне заједнице;</a:t>
            </a:r>
          </a:p>
          <a:p>
            <a:pPr algn="l">
              <a:buFont typeface="Wingdings" pitchFamily="2" charset="2"/>
              <a:buChar char="Ø"/>
            </a:pPr>
            <a:endParaRPr lang="en-US" sz="2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buFont typeface="Wingdings" pitchFamily="2" charset="2"/>
              <a:buChar char="Ø"/>
            </a:pPr>
            <a:r>
              <a:rPr lang="sr-Cyrl-R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...</a:t>
            </a:r>
            <a:endParaRPr lang="en-US" sz="2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buFont typeface="Wingdings" pitchFamily="2" charset="2"/>
              <a:buChar char="Ø"/>
            </a:pPr>
            <a:endParaRPr lang="en-US" sz="2400" dirty="0">
              <a:solidFill>
                <a:schemeClr val="tx1"/>
              </a:solidFill>
            </a:endParaRPr>
          </a:p>
          <a:p>
            <a:pPr algn="l" eaLnBrk="1" hangingPunct="1">
              <a:buFont typeface="Wingdings" pitchFamily="2" charset="2"/>
              <a:buChar char="Ø"/>
            </a:pPr>
            <a:endParaRPr lang="en-US" sz="2400" dirty="0">
              <a:solidFill>
                <a:schemeClr val="tx1"/>
              </a:solidFill>
            </a:endParaRPr>
          </a:p>
          <a:p>
            <a:pPr algn="l" eaLnBrk="1" hangingPunct="1">
              <a:buFont typeface="Wingdings" pitchFamily="2" charset="2"/>
              <a:buChar char="Ø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811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2819400"/>
          </a:xfrm>
        </p:spPr>
        <p:txBody>
          <a:bodyPr/>
          <a:lstStyle/>
          <a:p>
            <a:pPr marL="109728" lvl="0" indent="0" algn="ctr">
              <a:buNone/>
              <a:defRPr/>
            </a:pPr>
            <a:r>
              <a:rPr lang="ru-RU" sz="3600" b="1" dirty="0">
                <a:solidFill>
                  <a:srgbClr val="1F497D">
                    <a:lumMod val="75000"/>
                  </a:srgb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РАЗВИЈАЊЕ </a:t>
            </a:r>
          </a:p>
          <a:p>
            <a:pPr marL="109728" lvl="0" indent="0" algn="ctr">
              <a:buNone/>
              <a:defRPr/>
            </a:pPr>
            <a:r>
              <a:rPr lang="ru-RU" sz="3600" b="1" dirty="0">
                <a:solidFill>
                  <a:srgbClr val="1F497D">
                    <a:lumMod val="75000"/>
                  </a:srgb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ОПЕРАТИВНИХ ПЛАНОВА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300061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11270</TotalTime>
  <Words>1087</Words>
  <Application>Microsoft Office PowerPoint</Application>
  <PresentationFormat>On-screen Show (4:3)</PresentationFormat>
  <Paragraphs>476</Paragraphs>
  <Slides>23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1_Office Theme</vt:lpstr>
      <vt:lpstr>Slide 1</vt:lpstr>
      <vt:lpstr>Slide 2</vt:lpstr>
      <vt:lpstr>ТЕМЕ ПРЕЗЕНТАЦИЈЕ</vt:lpstr>
      <vt:lpstr>Slide 4</vt:lpstr>
      <vt:lpstr>Slide 5</vt:lpstr>
      <vt:lpstr>  ПРИМЕР ГОДИШЊЕГ ПЛАНА - свет око нас -  </vt:lpstr>
      <vt:lpstr>ИСХОДИ ИЗ ПРОГРАМА</vt:lpstr>
      <vt:lpstr>НЕКИ КРИТЕРИЈУМИ ЗА ПРОМИШЉАЊЕ ПРИЛИКОМ РАСПОРЕЂИВАЊА ТЕКСТОВА ИЗ СРПСКОГ ЈЕЗИКА  У ГОДИШЊЕМ ПЛАНУ</vt:lpstr>
      <vt:lpstr>Slide 9</vt:lpstr>
      <vt:lpstr>ПРИМЕР ГОДИШЊЕГ ПЛАНА ЗА СВЕТ ОКО НАС</vt:lpstr>
      <vt:lpstr>ПРИМЕР ОПЕРАТИВНОГ ПЛАНА ЗА СВЕТ ОКО НАС</vt:lpstr>
      <vt:lpstr>ОПЕРАЦИОНАЛИЗАЦИЈА ИСХОДА У ОПЕРАТИВНИМ ПЛАНОВИМА</vt:lpstr>
      <vt:lpstr>    Вежба 1: ОПЕРАЦИОНАЛИЗАЦИЈА ИСХОДА У ОПЕРАТИВНОМ ПЛАНУ                                                     (фронтална вежба)  </vt:lpstr>
      <vt:lpstr>КОМЕНТАР ВЕЖБЕ 1</vt:lpstr>
      <vt:lpstr>Slide 15</vt:lpstr>
      <vt:lpstr> ОДНОС ЦИЉА И ИСХОДА  У РАЗВИЈАЊУ ПРИПРЕМЕ</vt:lpstr>
      <vt:lpstr>Slide 17</vt:lpstr>
      <vt:lpstr>НЕКИ ЕЛЕМЕНТИ ПРИПРЕМЕ ЗА ЧАС/ДАН/НЕДЕЉУ</vt:lpstr>
      <vt:lpstr>  Вежба 2: ДЕФИНИШИТЕ ЦИЉ И ИСХОДЕ ЧАСА                                                                                                                                       (фронтална вежба) </vt:lpstr>
      <vt:lpstr>Slide 20</vt:lpstr>
      <vt:lpstr>Slide 21</vt:lpstr>
      <vt:lpstr>ОПЕРАТИВНИ ПЛАН РАДА НАСТАВНИКА  (тематска интердисциплинарна настава) 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ПРИРОДНО КРЕТАЊЕ СТАНОВНИШТВА СРБИЈЕ</dc:title>
  <dc:creator>Nataša Milovanović</dc:creator>
  <cp:lastModifiedBy>MARINA</cp:lastModifiedBy>
  <cp:revision>1472</cp:revision>
  <cp:lastPrinted>2017-08-18T08:43:01Z</cp:lastPrinted>
  <dcterms:created xsi:type="dcterms:W3CDTF">2006-08-16T00:00:00Z</dcterms:created>
  <dcterms:modified xsi:type="dcterms:W3CDTF">2018-06-04T09:14:20Z</dcterms:modified>
</cp:coreProperties>
</file>