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272" r:id="rId3"/>
    <p:sldId id="276" r:id="rId4"/>
    <p:sldId id="277" r:id="rId5"/>
    <p:sldId id="278" r:id="rId6"/>
    <p:sldId id="279" r:id="rId7"/>
    <p:sldId id="280" r:id="rId8"/>
    <p:sldId id="281" r:id="rId9"/>
    <p:sldId id="282" r:id="rId10"/>
    <p:sldId id="283" r:id="rId11"/>
    <p:sldId id="285" r:id="rId12"/>
    <p:sldId id="257" r:id="rId13"/>
    <p:sldId id="258" r:id="rId14"/>
    <p:sldId id="259" r:id="rId15"/>
    <p:sldId id="265" r:id="rId16"/>
    <p:sldId id="260" r:id="rId17"/>
    <p:sldId id="261" r:id="rId18"/>
    <p:sldId id="264" r:id="rId19"/>
    <p:sldId id="268" r:id="rId20"/>
    <p:sldId id="286"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CC99"/>
    <a:srgbClr val="FF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8136" autoAdjust="0"/>
  </p:normalViewPr>
  <p:slideViewPr>
    <p:cSldViewPr snapToGrid="0">
      <p:cViewPr varScale="1">
        <p:scale>
          <a:sx n="87" d="100"/>
          <a:sy n="87" d="100"/>
        </p:scale>
        <p:origin x="1392" y="90"/>
      </p:cViewPr>
      <p:guideLst/>
    </p:cSldViewPr>
  </p:slideViewPr>
  <p:outlineViewPr>
    <p:cViewPr>
      <p:scale>
        <a:sx n="33" d="100"/>
        <a:sy n="33" d="100"/>
      </p:scale>
      <p:origin x="0" y="-81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D99A8-8719-4489-B061-F4F00B565E3A}"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D826B-B713-4E35-B11C-9107A811CB9E}" type="slidenum">
              <a:rPr lang="en-US" smtClean="0"/>
              <a:t>‹#›</a:t>
            </a:fld>
            <a:endParaRPr lang="en-US"/>
          </a:p>
        </p:txBody>
      </p:sp>
    </p:spTree>
    <p:extLst>
      <p:ext uri="{BB962C8B-B14F-4D97-AF65-F5344CB8AC3E}">
        <p14:creationId xmlns:p14="http://schemas.microsoft.com/office/powerpoint/2010/main" val="341145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63bc8c32b_2_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d63bc8c32b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25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63bc8c32b_2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d63bc8c32b_2_2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Веома је важно да млади буду упознати са могућношћу спречавања трудноће после сексуалног односа применом хормонске хитне контрацепције. Она може да се набави без рецепта, јер је важно да се узме у што краћем року од ризичног сексуалног односа, а најкасније у првих 72, односно 120 сати, у зависности од врсте хитне контрацепције која је доступна. Хитну хормонску контрацепцију не треба користити уместо редовне контрацепције јер је мање ефикасна, а садржи више хормона од контрацептивних пилула. Ипак, треба је увек применити када је особа у ризику за настанак непланиране труднће. Хитна хормонска контрацепција нема негативан утицај на ток и исход трудноће која настане упркос томе што је она примењена. Могуће је, такође, у првих 120 сати инсертовати и матерични уложак са бакром, који се обично задржава и после менструације као редовни вид контрацепције.</a:t>
            </a:r>
            <a:endParaRPr/>
          </a:p>
        </p:txBody>
      </p:sp>
      <p:sp>
        <p:nvSpPr>
          <p:cNvPr id="319" name="Google Shape;319;gd63bc8c32b_2_2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86850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RS" dirty="0"/>
              <a:t>Напомена: </a:t>
            </a:r>
            <a:r>
              <a:rPr lang="sr-Cyrl-CS" sz="1200" kern="1200" dirty="0">
                <a:solidFill>
                  <a:schemeClr val="tx1"/>
                </a:solidFill>
                <a:effectLst/>
                <a:latin typeface="+mn-lt"/>
                <a:ea typeface="+mn-ea"/>
                <a:cs typeface="+mn-cs"/>
              </a:rPr>
              <a:t>Т</a:t>
            </a:r>
            <a:r>
              <a:rPr lang="sr-Latn-CS" sz="1200" kern="1200" dirty="0">
                <a:solidFill>
                  <a:schemeClr val="tx1"/>
                </a:solidFill>
                <a:effectLst/>
                <a:latin typeface="+mn-lt"/>
                <a:ea typeface="+mn-ea"/>
                <a:cs typeface="+mn-cs"/>
              </a:rPr>
              <a:t>рудноћа</a:t>
            </a:r>
            <a:r>
              <a:rPr lang="sr-Cyrl-CS" sz="1200" kern="1200" dirty="0">
                <a:solidFill>
                  <a:schemeClr val="tx1"/>
                </a:solidFill>
                <a:effectLst/>
                <a:latin typeface="+mn-lt"/>
                <a:ea typeface="+mn-ea"/>
                <a:cs typeface="+mn-cs"/>
              </a:rPr>
              <a:t> током адолесценције </a:t>
            </a:r>
            <a:r>
              <a:rPr lang="sr-Latn-CS" sz="1200" kern="1200" dirty="0">
                <a:solidFill>
                  <a:schemeClr val="tx1"/>
                </a:solidFill>
                <a:effectLst/>
                <a:latin typeface="+mn-lt"/>
                <a:ea typeface="+mn-ea"/>
                <a:cs typeface="+mn-cs"/>
              </a:rPr>
              <a:t>је универзалан и у већини земаља света још увек нерешен проблем</a:t>
            </a:r>
            <a:r>
              <a:rPr lang="sr-Cyrl-CS" sz="1200" kern="1200" dirty="0">
                <a:solidFill>
                  <a:schemeClr val="tx1"/>
                </a:solidFill>
                <a:effectLst/>
                <a:latin typeface="+mn-lt"/>
                <a:ea typeface="+mn-ea"/>
                <a:cs typeface="+mn-cs"/>
              </a:rPr>
              <a:t>. Често настаје </a:t>
            </a:r>
            <a:r>
              <a:rPr lang="sr-Latn-CS" sz="1200" kern="1200" dirty="0">
                <a:solidFill>
                  <a:schemeClr val="tx1"/>
                </a:solidFill>
                <a:effectLst/>
                <a:latin typeface="+mn-lt"/>
                <a:ea typeface="+mn-ea"/>
                <a:cs typeface="+mn-cs"/>
              </a:rPr>
              <a:t>већ на самом почетку сексуалне активности</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Према резултатима х студија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половина свих предбрачних трудноћа настане у првих</a:t>
            </a:r>
            <a:r>
              <a:rPr lang="sr-Cyrl-CS" sz="1200" kern="1200" dirty="0">
                <a:solidFill>
                  <a:schemeClr val="tx1"/>
                </a:solidFill>
                <a:effectLst/>
                <a:latin typeface="+mn-lt"/>
                <a:ea typeface="+mn-ea"/>
                <a:cs typeface="+mn-cs"/>
              </a:rPr>
              <a:t> 6 </a:t>
            </a:r>
            <a:r>
              <a:rPr lang="sr-Latn-CS" sz="1200" kern="1200" dirty="0">
                <a:solidFill>
                  <a:schemeClr val="tx1"/>
                </a:solidFill>
                <a:effectLst/>
                <a:latin typeface="+mn-lt"/>
                <a:ea typeface="+mn-ea"/>
                <a:cs typeface="+mn-cs"/>
              </a:rPr>
              <a:t>месеци полног живота</a:t>
            </a:r>
            <a:r>
              <a:rPr lang="sr-Cyrl-CS" sz="1200" kern="1200" dirty="0">
                <a:solidFill>
                  <a:schemeClr val="tx1"/>
                </a:solidFill>
                <a:effectLst/>
                <a:latin typeface="+mn-lt"/>
                <a:ea typeface="+mn-ea"/>
                <a:cs typeface="+mn-cs"/>
              </a:rPr>
              <a:t>, а чак 22% у првом месецу сексуалне активности. </a:t>
            </a:r>
            <a:r>
              <a:rPr lang="sr-Latn-CS" sz="1200" kern="1200" dirty="0">
                <a:solidFill>
                  <a:schemeClr val="tx1"/>
                </a:solidFill>
                <a:effectLst/>
                <a:latin typeface="+mn-lt"/>
                <a:ea typeface="+mn-ea"/>
                <a:cs typeface="+mn-cs"/>
              </a:rPr>
              <a:t>Учесталост трудноћа</a:t>
            </a:r>
            <a:r>
              <a:rPr lang="sr-Cyrl-CS" sz="1200" kern="1200" dirty="0">
                <a:solidFill>
                  <a:schemeClr val="tx1"/>
                </a:solidFill>
                <a:effectLst/>
                <a:latin typeface="+mn-lt"/>
                <a:ea typeface="+mn-ea"/>
                <a:cs typeface="+mn-cs"/>
              </a:rPr>
              <a:t> код адолесцената </a:t>
            </a:r>
            <a:r>
              <a:rPr lang="sr-Latn-CS" sz="1200" kern="1200" dirty="0">
                <a:solidFill>
                  <a:schemeClr val="tx1"/>
                </a:solidFill>
                <a:effectLst/>
                <a:latin typeface="+mn-lt"/>
                <a:ea typeface="+mn-ea"/>
                <a:cs typeface="+mn-cs"/>
              </a:rPr>
              <a:t>у једној земљи одражава степен социјалних промена у сфери сексуалности</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али и ангажованост друштва у припреми младих за полни живот</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Земље с високом учесталошћу адолесцентних трудноћа одликуј</a:t>
            </a:r>
            <a:r>
              <a:rPr lang="sr-Cyrl-CS" sz="1200" kern="1200" dirty="0">
                <a:solidFill>
                  <a:schemeClr val="tx1"/>
                </a:solidFill>
                <a:effectLst/>
                <a:latin typeface="+mn-lt"/>
                <a:ea typeface="+mn-ea"/>
                <a:cs typeface="+mn-cs"/>
              </a:rPr>
              <a:t>е </a:t>
            </a:r>
            <a:r>
              <a:rPr lang="sr-Latn-CS" sz="1200" kern="1200" dirty="0">
                <a:solidFill>
                  <a:schemeClr val="tx1"/>
                </a:solidFill>
                <a:effectLst/>
                <a:latin typeface="+mn-lt"/>
                <a:ea typeface="+mn-ea"/>
                <a:cs typeface="+mn-cs"/>
              </a:rPr>
              <a:t>интензив</a:t>
            </a:r>
            <a:r>
              <a:rPr lang="sr-Cyrl-CS" sz="1200" kern="1200" dirty="0">
                <a:solidFill>
                  <a:schemeClr val="tx1"/>
                </a:solidFill>
                <a:effectLst/>
                <a:latin typeface="+mn-lt"/>
                <a:ea typeface="+mn-ea"/>
                <a:cs typeface="+mn-cs"/>
              </a:rPr>
              <a:t>а</a:t>
            </a:r>
            <a:r>
              <a:rPr lang="sr-Latn-CS" sz="1200" kern="1200" dirty="0">
                <a:solidFill>
                  <a:schemeClr val="tx1"/>
                </a:solidFill>
                <a:effectLst/>
                <a:latin typeface="+mn-lt"/>
                <a:ea typeface="+mn-ea"/>
                <a:cs typeface="+mn-cs"/>
              </a:rPr>
              <a:t>н</a:t>
            </a:r>
            <a:r>
              <a:rPr lang="sr-Cyrl-CS" sz="1200" kern="1200" dirty="0">
                <a:solidFill>
                  <a:schemeClr val="tx1"/>
                </a:solidFill>
                <a:effectLst/>
                <a:latin typeface="+mn-lt"/>
                <a:ea typeface="+mn-ea"/>
                <a:cs typeface="+mn-cs"/>
              </a:rPr>
              <a:t> пораст учесталости сексуалне активности адолесцената, </a:t>
            </a:r>
            <a:r>
              <a:rPr lang="sr-Latn-CS" sz="1200" kern="1200" dirty="0">
                <a:solidFill>
                  <a:schemeClr val="tx1"/>
                </a:solidFill>
                <a:effectLst/>
                <a:latin typeface="+mn-lt"/>
                <a:ea typeface="+mn-ea"/>
                <a:cs typeface="+mn-cs"/>
              </a:rPr>
              <a:t>али без постојања осмишљене друштвене акције у каналисању сексуалности</a:t>
            </a:r>
            <a:r>
              <a:rPr lang="sr-Cyrl-CS" sz="1200" kern="1200" dirty="0">
                <a:solidFill>
                  <a:schemeClr val="tx1"/>
                </a:solidFill>
                <a:effectLst/>
                <a:latin typeface="+mn-lt"/>
                <a:ea typeface="+mn-ea"/>
                <a:cs typeface="+mn-cs"/>
              </a:rPr>
              <a:t> младих</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D826B-B713-4E35-B11C-9107A811CB9E}" type="slidenum">
              <a:rPr lang="en-US" smtClean="0"/>
              <a:t>12</a:t>
            </a:fld>
            <a:endParaRPr lang="en-US"/>
          </a:p>
        </p:txBody>
      </p:sp>
    </p:spTree>
    <p:extLst>
      <p:ext uri="{BB962C8B-B14F-4D97-AF65-F5344CB8AC3E}">
        <p14:creationId xmlns:p14="http://schemas.microsoft.com/office/powerpoint/2010/main" val="306677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CS" sz="1200" kern="1200" dirty="0">
                <a:solidFill>
                  <a:schemeClr val="tx1"/>
                </a:solidFill>
                <a:effectLst/>
                <a:latin typeface="+mn-lt"/>
                <a:ea typeface="+mn-ea"/>
                <a:cs typeface="+mn-cs"/>
              </a:rPr>
              <a:t>И у Републици Србији је трудноћа током адолесценције озбиљан проблем јавног здравља, са последицама које се тичу не само адолесцената и њихових породица, већ и здравственог система и друштва. </a:t>
            </a:r>
            <a:r>
              <a:rPr lang="sr-Cyrl-RS" sz="1200" kern="1200" dirty="0">
                <a:solidFill>
                  <a:schemeClr val="tx1"/>
                </a:solidFill>
                <a:effectLst/>
                <a:latin typeface="+mn-lt"/>
                <a:ea typeface="+mn-ea"/>
                <a:cs typeface="+mn-cs"/>
              </a:rPr>
              <a:t>Процене су да се у</a:t>
            </a:r>
            <a:r>
              <a:rPr lang="sr-Cyrl-CS" sz="1200" kern="1200" dirty="0">
                <a:solidFill>
                  <a:schemeClr val="tx1"/>
                </a:solidFill>
                <a:effectLst/>
                <a:latin typeface="+mn-lt"/>
                <a:ea typeface="+mn-ea"/>
                <a:cs typeface="+mn-cs"/>
              </a:rPr>
              <a:t> Србији годишње догоди око 50 трудноћа на 1000 девојака узраста од 15 до 19 година живота. Од тог броја око половине се заврши рађањем, а половина прекидом трудноће.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D826B-B713-4E35-B11C-9107A811CB9E}" type="slidenum">
              <a:rPr lang="en-US" smtClean="0"/>
              <a:t>13</a:t>
            </a:fld>
            <a:endParaRPr lang="en-US"/>
          </a:p>
        </p:txBody>
      </p:sp>
    </p:spTree>
    <p:extLst>
      <p:ext uri="{BB962C8B-B14F-4D97-AF65-F5344CB8AC3E}">
        <p14:creationId xmlns:p14="http://schemas.microsoft.com/office/powerpoint/2010/main" val="414416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RS" dirty="0"/>
              <a:t>Узроци трудноћа у адолесценцији су бројни</a:t>
            </a:r>
            <a:endParaRPr lang="en-US" b="0" i="0" dirty="0">
              <a:latin typeface="+mn-lt"/>
            </a:endParaRPr>
          </a:p>
        </p:txBody>
      </p:sp>
      <p:sp>
        <p:nvSpPr>
          <p:cNvPr id="4" name="Slide Number Placeholder 3"/>
          <p:cNvSpPr>
            <a:spLocks noGrp="1"/>
          </p:cNvSpPr>
          <p:nvPr>
            <p:ph type="sldNum" sz="quarter" idx="10"/>
          </p:nvPr>
        </p:nvSpPr>
        <p:spPr/>
        <p:txBody>
          <a:bodyPr/>
          <a:lstStyle/>
          <a:p>
            <a:fld id="{905D826B-B713-4E35-B11C-9107A811CB9E}" type="slidenum">
              <a:rPr lang="en-US" smtClean="0"/>
              <a:t>14</a:t>
            </a:fld>
            <a:endParaRPr lang="en-US"/>
          </a:p>
        </p:txBody>
      </p:sp>
    </p:spTree>
    <p:extLst>
      <p:ext uri="{BB962C8B-B14F-4D97-AF65-F5344CB8AC3E}">
        <p14:creationId xmlns:p14="http://schemas.microsoft.com/office/powerpoint/2010/main" val="390875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RS" dirty="0"/>
              <a:t>Родитељи су примарни едукатори деце и веома</a:t>
            </a:r>
            <a:r>
              <a:rPr lang="sr-Cyrl-RS" baseline="0" dirty="0"/>
              <a:t> је важно њихово ангажовање у обликовању сексуалног понашања своје деце. Истраживања, међутим показују да они најчешће имају пасиван однос, а да свега око четвртине родитеља отворено разговара са својом децом о сексуалности, контрацепцији и другим темама важним за заштиту репродуктивног здравља. Млади се о овим темама најчешће информише од вршњака и путем интернета. </a:t>
            </a:r>
            <a:endParaRPr lang="en-US" dirty="0"/>
          </a:p>
        </p:txBody>
      </p:sp>
      <p:sp>
        <p:nvSpPr>
          <p:cNvPr id="4" name="Slide Number Placeholder 3"/>
          <p:cNvSpPr>
            <a:spLocks noGrp="1"/>
          </p:cNvSpPr>
          <p:nvPr>
            <p:ph type="sldNum" sz="quarter" idx="10"/>
          </p:nvPr>
        </p:nvSpPr>
        <p:spPr/>
        <p:txBody>
          <a:bodyPr/>
          <a:lstStyle/>
          <a:p>
            <a:fld id="{905D826B-B713-4E35-B11C-9107A811CB9E}" type="slidenum">
              <a:rPr lang="en-US" smtClean="0"/>
              <a:t>15</a:t>
            </a:fld>
            <a:endParaRPr lang="en-US"/>
          </a:p>
        </p:txBody>
      </p:sp>
    </p:spTree>
    <p:extLst>
      <p:ext uri="{BB962C8B-B14F-4D97-AF65-F5344CB8AC3E}">
        <p14:creationId xmlns:p14="http://schemas.microsoft.com/office/powerpoint/2010/main" val="205243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RS" dirty="0"/>
              <a:t>У</a:t>
            </a:r>
            <a:r>
              <a:rPr lang="sr-Cyrl-RS" baseline="0" dirty="0"/>
              <a:t> Србији је абортус од 1995. године дозвољен до навршене 10. недеље трудноће на захтев трудне жене од навршене 16. године живота. Писмена сагласност родитеља/старатеља је потребна када трудна девојка има мање од 16 година и када је лишена пословне способности. После 10. недеље трудноће, преки трудноће може да се одобри из медицинских, еугеничких и кривично-правних разлога.</a:t>
            </a:r>
            <a:endParaRPr lang="en-US" dirty="0"/>
          </a:p>
        </p:txBody>
      </p:sp>
      <p:sp>
        <p:nvSpPr>
          <p:cNvPr id="4" name="Slide Number Placeholder 3"/>
          <p:cNvSpPr>
            <a:spLocks noGrp="1"/>
          </p:cNvSpPr>
          <p:nvPr>
            <p:ph type="sldNum" sz="quarter" idx="10"/>
          </p:nvPr>
        </p:nvSpPr>
        <p:spPr/>
        <p:txBody>
          <a:bodyPr/>
          <a:lstStyle/>
          <a:p>
            <a:fld id="{905D826B-B713-4E35-B11C-9107A811CB9E}" type="slidenum">
              <a:rPr lang="en-US" smtClean="0"/>
              <a:t>16</a:t>
            </a:fld>
            <a:endParaRPr lang="en-US"/>
          </a:p>
        </p:txBody>
      </p:sp>
    </p:spTree>
    <p:extLst>
      <p:ext uri="{BB962C8B-B14F-4D97-AF65-F5344CB8AC3E}">
        <p14:creationId xmlns:p14="http://schemas.microsoft.com/office/powerpoint/2010/main" val="298510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Cyrl-RS" dirty="0"/>
              <a:t>Девојци суоченој са непланираном трудноћом често није лако да донесе одлуку и зато јој</a:t>
            </a:r>
            <a:r>
              <a:rPr lang="sr-Cyrl-RS" baseline="0" dirty="0"/>
              <a:t> треба обезбедити одговарајућу стручну подршку и помоћ.</a:t>
            </a:r>
            <a:endParaRPr lang="en-US" dirty="0"/>
          </a:p>
        </p:txBody>
      </p:sp>
      <p:sp>
        <p:nvSpPr>
          <p:cNvPr id="4" name="Slide Number Placeholder 3"/>
          <p:cNvSpPr>
            <a:spLocks noGrp="1"/>
          </p:cNvSpPr>
          <p:nvPr>
            <p:ph type="sldNum" sz="quarter" idx="10"/>
          </p:nvPr>
        </p:nvSpPr>
        <p:spPr/>
        <p:txBody>
          <a:bodyPr/>
          <a:lstStyle/>
          <a:p>
            <a:fld id="{905D826B-B713-4E35-B11C-9107A811CB9E}" type="slidenum">
              <a:rPr lang="en-US" smtClean="0"/>
              <a:t>17</a:t>
            </a:fld>
            <a:endParaRPr lang="en-US"/>
          </a:p>
        </p:txBody>
      </p:sp>
    </p:spTree>
    <p:extLst>
      <p:ext uri="{BB962C8B-B14F-4D97-AF65-F5344CB8AC3E}">
        <p14:creationId xmlns:p14="http://schemas.microsoft.com/office/powerpoint/2010/main" val="223196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CS" sz="1200" kern="1200" dirty="0">
                <a:solidFill>
                  <a:schemeClr val="tx1"/>
                </a:solidFill>
                <a:effectLst/>
                <a:latin typeface="+mn-lt"/>
                <a:ea typeface="+mn-ea"/>
                <a:cs typeface="+mn-cs"/>
              </a:rPr>
              <a:t>Посебан здравствени и психо</a:t>
            </a:r>
            <a:r>
              <a:rPr lang="sr-Cyrl-CS" sz="1200" kern="1200" dirty="0">
                <a:solidFill>
                  <a:schemeClr val="tx1"/>
                </a:solidFill>
                <a:effectLst/>
                <a:latin typeface="+mn-lt"/>
                <a:ea typeface="+mn-ea"/>
                <a:cs typeface="+mn-cs"/>
              </a:rPr>
              <a:t>-</a:t>
            </a:r>
            <a:r>
              <a:rPr lang="sr-Latn-CS" sz="1200" kern="1200" dirty="0">
                <a:solidFill>
                  <a:schemeClr val="tx1"/>
                </a:solidFill>
                <a:effectLst/>
                <a:latin typeface="+mn-lt"/>
                <a:ea typeface="+mn-ea"/>
                <a:cs typeface="+mn-cs"/>
              </a:rPr>
              <a:t>социјални проблем представља наставак трудноће и рађање у периоду адолесценције</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Наиме</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код особа које рађају прерано</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пре навршене</a:t>
            </a:r>
            <a:r>
              <a:rPr lang="sr-Cyrl-CS" sz="1200" kern="1200" dirty="0">
                <a:solidFill>
                  <a:schemeClr val="tx1"/>
                </a:solidFill>
                <a:effectLst/>
                <a:latin typeface="+mn-lt"/>
                <a:ea typeface="+mn-ea"/>
                <a:cs typeface="+mn-cs"/>
              </a:rPr>
              <a:t> 18. </a:t>
            </a:r>
            <a:r>
              <a:rPr lang="sr-Latn-CS" sz="1200" kern="1200" dirty="0">
                <a:solidFill>
                  <a:schemeClr val="tx1"/>
                </a:solidFill>
                <a:effectLst/>
                <a:latin typeface="+mn-lt"/>
                <a:ea typeface="+mn-ea"/>
                <a:cs typeface="+mn-cs"/>
              </a:rPr>
              <a:t>године живота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повећана је учесталост спонтаних побачаја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превремених порођаја и патолошких стања у трудноћи</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што је условљено телесном незрелошћу девојака и неспремношћу за посебан вид</a:t>
            </a:r>
            <a:r>
              <a:rPr lang="sr-Cyrl-CS" sz="1200" kern="1200" dirty="0">
                <a:solidFill>
                  <a:schemeClr val="tx1"/>
                </a:solidFill>
                <a:effectLst/>
                <a:latin typeface="+mn-lt"/>
                <a:ea typeface="+mn-ea"/>
                <a:cs typeface="+mn-cs"/>
              </a:rPr>
              <a:t>, трудноћом изазваног </a:t>
            </a:r>
            <a:r>
              <a:rPr lang="sr-Latn-CS" sz="1200" kern="1200" dirty="0">
                <a:solidFill>
                  <a:schemeClr val="tx1"/>
                </a:solidFill>
                <a:effectLst/>
                <a:latin typeface="+mn-lt"/>
                <a:ea typeface="+mn-ea"/>
                <a:cs typeface="+mn-cs"/>
              </a:rPr>
              <a:t>физиолошког оптерећења организма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Такође</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младе особе се обично јављају лекару када је трудноћа већ у одмаклом стадијуму</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На тај начин онемогућен</a:t>
            </a:r>
            <a:r>
              <a:rPr lang="sr-Cyrl-CS" sz="1200" kern="1200" dirty="0">
                <a:solidFill>
                  <a:schemeClr val="tx1"/>
                </a:solidFill>
                <a:effectLst/>
                <a:latin typeface="+mn-lt"/>
                <a:ea typeface="+mn-ea"/>
                <a:cs typeface="+mn-cs"/>
              </a:rPr>
              <a:t>о </a:t>
            </a:r>
            <a:r>
              <a:rPr lang="sr-Latn-CS" sz="1200" kern="1200" dirty="0">
                <a:solidFill>
                  <a:schemeClr val="tx1"/>
                </a:solidFill>
                <a:effectLst/>
                <a:latin typeface="+mn-lt"/>
                <a:ea typeface="+mn-ea"/>
                <a:cs typeface="+mn-cs"/>
              </a:rPr>
              <a:t>је оптималн</a:t>
            </a:r>
            <a:r>
              <a:rPr lang="sr-Cyrl-CS" sz="1200" kern="1200" dirty="0">
                <a:solidFill>
                  <a:schemeClr val="tx1"/>
                </a:solidFill>
                <a:effectLst/>
                <a:latin typeface="+mn-lt"/>
                <a:ea typeface="+mn-ea"/>
                <a:cs typeface="+mn-cs"/>
              </a:rPr>
              <a:t>о контролисање </a:t>
            </a:r>
            <a:r>
              <a:rPr lang="sr-Latn-CS" sz="1200" kern="1200" dirty="0">
                <a:solidFill>
                  <a:schemeClr val="tx1"/>
                </a:solidFill>
                <a:effectLst/>
                <a:latin typeface="+mn-lt"/>
                <a:ea typeface="+mn-ea"/>
                <a:cs typeface="+mn-cs"/>
              </a:rPr>
              <a:t>ових трудница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које су због свог узраста већ у повишеном ризику за</a:t>
            </a:r>
            <a:r>
              <a:rPr lang="sr-Cyrl-CS" sz="1200" kern="1200" dirty="0">
                <a:solidFill>
                  <a:schemeClr val="tx1"/>
                </a:solidFill>
                <a:effectLst/>
                <a:latin typeface="+mn-lt"/>
                <a:ea typeface="+mn-ea"/>
                <a:cs typeface="+mn-cs"/>
              </a:rPr>
              <a:t> развој </a:t>
            </a:r>
            <a:r>
              <a:rPr lang="sr-Latn-CS" sz="1200" kern="1200" dirty="0">
                <a:solidFill>
                  <a:schemeClr val="tx1"/>
                </a:solidFill>
                <a:effectLst/>
                <a:latin typeface="+mn-lt"/>
                <a:ea typeface="+mn-ea"/>
                <a:cs typeface="+mn-cs"/>
              </a:rPr>
              <a:t>компликација ток</a:t>
            </a:r>
            <a:r>
              <a:rPr lang="sr-Cyrl-CS" sz="1200" kern="1200" dirty="0">
                <a:solidFill>
                  <a:schemeClr val="tx1"/>
                </a:solidFill>
                <a:effectLst/>
                <a:latin typeface="+mn-lt"/>
                <a:ea typeface="+mn-ea"/>
                <a:cs typeface="+mn-cs"/>
              </a:rPr>
              <a:t>ом </a:t>
            </a:r>
            <a:r>
              <a:rPr lang="sr-Latn-CS" sz="1200" kern="1200" dirty="0">
                <a:solidFill>
                  <a:schemeClr val="tx1"/>
                </a:solidFill>
                <a:effectLst/>
                <a:latin typeface="+mn-lt"/>
                <a:ea typeface="+mn-ea"/>
                <a:cs typeface="+mn-cs"/>
              </a:rPr>
              <a:t>трудноће и порођаја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Због незавршеног физичког развоја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порођај је често отежаног тока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Новорођенчад мајки адолесцентног узраста често су ниске порођајне тежине и недонесена</a:t>
            </a:r>
            <a:r>
              <a:rPr lang="sr-Cyrl-C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r-Latn-CS" sz="1200" kern="1200" dirty="0">
                <a:solidFill>
                  <a:schemeClr val="tx1"/>
                </a:solidFill>
                <a:effectLst/>
                <a:latin typeface="+mn-lt"/>
                <a:ea typeface="+mn-ea"/>
                <a:cs typeface="+mn-cs"/>
              </a:rPr>
              <a:t>Млади који постану родитељи током адолесценције</a:t>
            </a:r>
            <a:r>
              <a:rPr lang="sr-Cyrl-CS" sz="1200" kern="1200" dirty="0">
                <a:solidFill>
                  <a:schemeClr val="tx1"/>
                </a:solidFill>
                <a:effectLst/>
                <a:latin typeface="+mn-lt"/>
                <a:ea typeface="+mn-ea"/>
                <a:cs typeface="+mn-cs"/>
              </a:rPr>
              <a:t> обично </a:t>
            </a:r>
            <a:r>
              <a:rPr lang="sr-Latn-CS" sz="1200" kern="1200" dirty="0">
                <a:solidFill>
                  <a:schemeClr val="tx1"/>
                </a:solidFill>
                <a:effectLst/>
                <a:latin typeface="+mn-lt"/>
                <a:ea typeface="+mn-ea"/>
                <a:cs typeface="+mn-cs"/>
              </a:rPr>
              <a:t>прекидају школовање и</a:t>
            </a:r>
            <a:r>
              <a:rPr lang="sr-Cyrl-CS" sz="1200" kern="1200" dirty="0">
                <a:solidFill>
                  <a:schemeClr val="tx1"/>
                </a:solidFill>
                <a:effectLst/>
                <a:latin typeface="+mn-lt"/>
                <a:ea typeface="+mn-ea"/>
                <a:cs typeface="+mn-cs"/>
              </a:rPr>
              <a:t> с</a:t>
            </a:r>
            <a:r>
              <a:rPr lang="sr-Latn-CS" sz="1200" kern="1200" dirty="0">
                <a:solidFill>
                  <a:schemeClr val="tx1"/>
                </a:solidFill>
                <a:effectLst/>
                <a:latin typeface="+mn-lt"/>
                <a:ea typeface="+mn-ea"/>
                <a:cs typeface="+mn-cs"/>
              </a:rPr>
              <a:t>мањене</a:t>
            </a:r>
            <a:r>
              <a:rPr lang="sr-Cyrl-CS" sz="1200" kern="1200" dirty="0">
                <a:solidFill>
                  <a:schemeClr val="tx1"/>
                </a:solidFill>
                <a:effectLst/>
                <a:latin typeface="+mn-lt"/>
                <a:ea typeface="+mn-ea"/>
                <a:cs typeface="+mn-cs"/>
              </a:rPr>
              <a:t> су им </a:t>
            </a:r>
            <a:r>
              <a:rPr lang="sr-Latn-CS" sz="1200" kern="1200" dirty="0">
                <a:solidFill>
                  <a:schemeClr val="tx1"/>
                </a:solidFill>
                <a:effectLst/>
                <a:latin typeface="+mn-lt"/>
                <a:ea typeface="+mn-ea"/>
                <a:cs typeface="+mn-cs"/>
              </a:rPr>
              <a:t>шансе да се остваре на свим животним пољима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Уколико се између младих у таквој ситуацији оствари заједништво</a:t>
            </a:r>
            <a:r>
              <a:rPr lang="sr-Cyrl-CS" sz="1200" kern="1200" dirty="0">
                <a:solidFill>
                  <a:schemeClr val="tx1"/>
                </a:solidFill>
                <a:effectLst/>
                <a:latin typeface="+mn-lt"/>
                <a:ea typeface="+mn-ea"/>
                <a:cs typeface="+mn-cs"/>
              </a:rPr>
              <a:t>, често </a:t>
            </a:r>
            <a:r>
              <a:rPr lang="sr-Latn-CS" sz="1200" kern="1200" dirty="0">
                <a:solidFill>
                  <a:schemeClr val="tx1"/>
                </a:solidFill>
                <a:effectLst/>
                <a:latin typeface="+mn-lt"/>
                <a:ea typeface="+mn-ea"/>
                <a:cs typeface="+mn-cs"/>
              </a:rPr>
              <a:t>се завршава раскидом и разводом</a:t>
            </a:r>
            <a:r>
              <a:rPr lang="sr-Cyrl-CS" sz="1200" kern="1200" dirty="0">
                <a:solidFill>
                  <a:schemeClr val="tx1"/>
                </a:solidFill>
                <a:effectLst/>
                <a:latin typeface="+mn-lt"/>
                <a:ea typeface="+mn-ea"/>
                <a:cs typeface="+mn-cs"/>
              </a:rPr>
              <a:t>.</a:t>
            </a:r>
            <a:endParaRPr lang="sr-Cyrl-R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r-Cyrl-CS" sz="1200" kern="1200" dirty="0">
                <a:solidFill>
                  <a:schemeClr val="tx1"/>
                </a:solidFill>
                <a:effectLst/>
                <a:latin typeface="+mn-lt"/>
                <a:ea typeface="+mn-ea"/>
                <a:cs typeface="+mn-cs"/>
              </a:rPr>
              <a:t>Када је реч о мајкама адолесцентног узраста, п</a:t>
            </a:r>
            <a:r>
              <a:rPr lang="sr-Latn-CS" sz="1200" kern="1200" dirty="0">
                <a:solidFill>
                  <a:schemeClr val="tx1"/>
                </a:solidFill>
                <a:effectLst/>
                <a:latin typeface="+mn-lt"/>
                <a:ea typeface="+mn-ea"/>
                <a:cs typeface="+mn-cs"/>
              </a:rPr>
              <a:t>ознато је да</a:t>
            </a:r>
            <a:r>
              <a:rPr lang="sr-Cyrl-CS" sz="1200" kern="1200" dirty="0">
                <a:solidFill>
                  <a:schemeClr val="tx1"/>
                </a:solidFill>
                <a:effectLst/>
                <a:latin typeface="+mn-lt"/>
                <a:ea typeface="+mn-ea"/>
                <a:cs typeface="+mn-cs"/>
              </a:rPr>
              <a:t> се </a:t>
            </a:r>
            <a:r>
              <a:rPr lang="sr-Latn-CS" sz="1200" kern="1200" dirty="0">
                <a:solidFill>
                  <a:schemeClr val="tx1"/>
                </a:solidFill>
                <a:effectLst/>
                <a:latin typeface="+mn-lt"/>
                <a:ea typeface="+mn-ea"/>
                <a:cs typeface="+mn-cs"/>
              </a:rPr>
              <a:t>ризици</a:t>
            </a:r>
            <a:r>
              <a:rPr lang="sr-Cyrl-CS" sz="1200" kern="1200" dirty="0">
                <a:solidFill>
                  <a:schemeClr val="tx1"/>
                </a:solidFill>
                <a:effectLst/>
                <a:latin typeface="+mn-lt"/>
                <a:ea typeface="+mn-ea"/>
                <a:cs typeface="+mn-cs"/>
              </a:rPr>
              <a:t> по здравље пролонгирају и </a:t>
            </a:r>
            <a:r>
              <a:rPr lang="sr-Latn-CS" sz="1200" kern="1200" dirty="0">
                <a:solidFill>
                  <a:schemeClr val="tx1"/>
                </a:solidFill>
                <a:effectLst/>
                <a:latin typeface="+mn-lt"/>
                <a:ea typeface="+mn-ea"/>
                <a:cs typeface="+mn-cs"/>
              </a:rPr>
              <a:t>током периода материнства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те да рађање здравог новорођенчета не представља гаранцију за</a:t>
            </a:r>
            <a:r>
              <a:rPr lang="sr-Cyrl-CS" sz="1200" kern="1200" dirty="0">
                <a:solidFill>
                  <a:schemeClr val="tx1"/>
                </a:solidFill>
                <a:effectLst/>
                <a:latin typeface="+mn-lt"/>
                <a:ea typeface="+mn-ea"/>
                <a:cs typeface="+mn-cs"/>
              </a:rPr>
              <a:t> нормалан раст и </a:t>
            </a:r>
            <a:r>
              <a:rPr lang="sr-Latn-CS" sz="1200" kern="1200" dirty="0">
                <a:solidFill>
                  <a:schemeClr val="tx1"/>
                </a:solidFill>
                <a:effectLst/>
                <a:latin typeface="+mn-lt"/>
                <a:ea typeface="+mn-ea"/>
                <a:cs typeface="+mn-cs"/>
              </a:rPr>
              <a:t>развој</a:t>
            </a:r>
            <a:r>
              <a:rPr lang="sr-Cyrl-CS" sz="1200" kern="1200" dirty="0">
                <a:solidFill>
                  <a:schemeClr val="tx1"/>
                </a:solidFill>
                <a:effectLst/>
                <a:latin typeface="+mn-lt"/>
                <a:ea typeface="+mn-ea"/>
                <a:cs typeface="+mn-cs"/>
              </a:rPr>
              <a:t> њиховог потомства.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D826B-B713-4E35-B11C-9107A811CB9E}" type="slidenum">
              <a:rPr lang="en-US" smtClean="0"/>
              <a:t>18</a:t>
            </a:fld>
            <a:endParaRPr lang="en-US"/>
          </a:p>
        </p:txBody>
      </p:sp>
    </p:spTree>
    <p:extLst>
      <p:ext uri="{BB962C8B-B14F-4D97-AF65-F5344CB8AC3E}">
        <p14:creationId xmlns:p14="http://schemas.microsoft.com/office/powerpoint/2010/main" val="2020340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r-Latn-CS" sz="1200" kern="1200" dirty="0">
                <a:solidFill>
                  <a:schemeClr val="tx1"/>
                </a:solidFill>
                <a:effectLst/>
                <a:latin typeface="+mn-lt"/>
                <a:ea typeface="+mn-ea"/>
                <a:cs typeface="+mn-cs"/>
              </a:rPr>
              <a:t>Намерни прекид трудноће вишеструко угрожава психофизичко здравље адолесценткиња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Због незавршеног биолошког развоја код адолесценткиња су</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у односу на особе старије животне доби</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чешће компликације</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као што су повреде унутрашњих органа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крвављења</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анемије и инфекције које могу да поприме хронични ток</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резултујући хроничним боловима у малој карлици</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превременим порођајима у наредним трудноћама и инфертилитетом</a:t>
            </a:r>
            <a:r>
              <a:rPr lang="sr-Cyrl-C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sr-Latn-CS" sz="1200" kern="1200" dirty="0">
                <a:solidFill>
                  <a:schemeClr val="tx1"/>
                </a:solidFill>
                <a:effectLst/>
                <a:latin typeface="+mn-lt"/>
                <a:ea typeface="+mn-ea"/>
                <a:cs typeface="+mn-cs"/>
              </a:rPr>
              <a:t>На дугорочни негативни утицај намерног прекида трудноће на репродуктивно здравље указују резултати једне студије</a:t>
            </a:r>
            <a:r>
              <a:rPr lang="sr-Cyrl-CS" sz="1200" kern="1200" dirty="0">
                <a:solidFill>
                  <a:schemeClr val="tx1"/>
                </a:solidFill>
                <a:effectLst/>
                <a:latin typeface="+mn-lt"/>
                <a:ea typeface="+mn-ea"/>
                <a:cs typeface="+mn-cs"/>
              </a:rPr>
              <a:t>, </a:t>
            </a:r>
            <a:r>
              <a:rPr lang="sr-Latn-CS" sz="1200" kern="1200" dirty="0">
                <a:solidFill>
                  <a:schemeClr val="tx1"/>
                </a:solidFill>
                <a:effectLst/>
                <a:latin typeface="+mn-lt"/>
                <a:ea typeface="+mn-ea"/>
                <a:cs typeface="+mn-cs"/>
              </a:rPr>
              <a:t>према којима</a:t>
            </a:r>
            <a:r>
              <a:rPr lang="sr-Cyrl-CS" sz="1200" kern="1200" dirty="0">
                <a:solidFill>
                  <a:schemeClr val="tx1"/>
                </a:solidFill>
                <a:effectLst/>
                <a:latin typeface="+mn-lt"/>
                <a:ea typeface="+mn-ea"/>
                <a:cs typeface="+mn-cs"/>
              </a:rPr>
              <a:t> абортус значајно повећава ризик за настанак </a:t>
            </a:r>
            <a:r>
              <a:rPr lang="sr-Latn-CS" sz="1200" kern="1200" dirty="0">
                <a:solidFill>
                  <a:schemeClr val="tx1"/>
                </a:solidFill>
                <a:effectLst/>
                <a:latin typeface="+mn-lt"/>
                <a:ea typeface="+mn-ea"/>
                <a:cs typeface="+mn-cs"/>
              </a:rPr>
              <a:t>спонтаних побачаја и превремених порођаја</a:t>
            </a:r>
            <a:r>
              <a:rPr lang="sr-Cyrl-CS" sz="1200" kern="1200" dirty="0">
                <a:solidFill>
                  <a:schemeClr val="tx1"/>
                </a:solidFill>
                <a:effectLst/>
                <a:latin typeface="+mn-lt"/>
                <a:ea typeface="+mn-ea"/>
                <a:cs typeface="+mn-cs"/>
              </a:rPr>
              <a:t> у наредним трудноћама. </a:t>
            </a:r>
            <a:r>
              <a:rPr lang="sr-Latn-CS" sz="1200" kern="1200" dirty="0">
                <a:solidFill>
                  <a:schemeClr val="tx1"/>
                </a:solidFill>
                <a:effectLst/>
                <a:latin typeface="+mn-lt"/>
                <a:ea typeface="+mn-ea"/>
                <a:cs typeface="+mn-cs"/>
              </a:rPr>
              <a:t>Стерилитет представља посебно важну компликацију намерног прекида трудноће</a:t>
            </a:r>
            <a:r>
              <a:rPr lang="sr-Cyrl-CS" sz="1200" kern="1200" dirty="0">
                <a:solidFill>
                  <a:schemeClr val="tx1"/>
                </a:solidFill>
                <a:effectLst/>
                <a:latin typeface="+mn-lt"/>
                <a:ea typeface="+mn-ea"/>
                <a:cs typeface="+mn-cs"/>
              </a:rPr>
              <a:t>. У</a:t>
            </a:r>
            <a:r>
              <a:rPr lang="sr-Latn-CS" sz="1200" kern="1200" dirty="0">
                <a:solidFill>
                  <a:schemeClr val="tx1"/>
                </a:solidFill>
                <a:effectLst/>
                <a:latin typeface="+mn-lt"/>
                <a:ea typeface="+mn-ea"/>
                <a:cs typeface="+mn-cs"/>
              </a:rPr>
              <a:t>честалост секундарног стерилитета после намерног прекида трудноће код нулигравида</a:t>
            </a:r>
            <a:r>
              <a:rPr lang="sr-Cyrl-CS" sz="1200" kern="1200" dirty="0">
                <a:solidFill>
                  <a:schemeClr val="tx1"/>
                </a:solidFill>
                <a:effectLst/>
                <a:latin typeface="+mn-lt"/>
                <a:ea typeface="+mn-ea"/>
                <a:cs typeface="+mn-cs"/>
              </a:rPr>
              <a:t> је, према резултатима испитивања, износила до 14,4%. </a:t>
            </a:r>
            <a:r>
              <a:rPr lang="sr-Latn-CS" sz="1200" kern="1200" dirty="0">
                <a:solidFill>
                  <a:schemeClr val="tx1"/>
                </a:solidFill>
                <a:effectLst/>
                <a:latin typeface="+mn-lt"/>
                <a:ea typeface="+mn-ea"/>
                <a:cs typeface="+mn-cs"/>
              </a:rPr>
              <a:t>Намерни прекид трудноће често представља и емоционално трауматично искуство</a:t>
            </a:r>
            <a:r>
              <a:rPr lang="sr-Cyrl-C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5D826B-B713-4E35-B11C-9107A811CB9E}" type="slidenum">
              <a:rPr lang="en-US" smtClean="0"/>
              <a:t>19</a:t>
            </a:fld>
            <a:endParaRPr lang="en-US"/>
          </a:p>
        </p:txBody>
      </p:sp>
    </p:spTree>
    <p:extLst>
      <p:ext uri="{BB962C8B-B14F-4D97-AF65-F5344CB8AC3E}">
        <p14:creationId xmlns:p14="http://schemas.microsoft.com/office/powerpoint/2010/main" val="153662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63bc8c32b_2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d63bc8c32b_2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Основне поруке које треба пренети ученицима су: 1) </a:t>
            </a:r>
            <a:r>
              <a:rPr lang="en-US" sz="1200"/>
              <a:t>Сексуалну активност треба одложити до постизања релативне зрелости. 2) Један од савремених метода контрацепција је потребно редовно и правилно користити од првог сексуалног односа. 3) Младима је увек потребна двојна заштита која поразумева редовну употребу кондома и још једног ефикасног метода контрацепције. 4) Адолесцентни узраст не представља ограничење за коришћење било ког реверзибилног метода контрацепције.</a:t>
            </a:r>
            <a:endParaRPr sz="1200"/>
          </a:p>
          <a:p>
            <a:pPr marL="0" lvl="0" indent="0" algn="l" rtl="0">
              <a:spcBef>
                <a:spcPts val="600"/>
              </a:spcBef>
              <a:spcAft>
                <a:spcPts val="0"/>
              </a:spcAft>
              <a:buNone/>
            </a:pPr>
            <a:endParaRPr/>
          </a:p>
        </p:txBody>
      </p:sp>
      <p:sp>
        <p:nvSpPr>
          <p:cNvPr id="327" name="Google Shape;327;gd63bc8c32b_2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81941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63bc8c32b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gd63bc8c32b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Овулација наступа у средини менструационог циклуса, односно 14 дана пре наступања наредне менструације. Тада је и матерична слузокожа припремљена за усађивање оплођене јајне ћелије, а расте и базална температура. Највећи број трудноћа се дешава током два дана пре овулације и на дан овулације. Ипак, најдужи интервал у коме је могуће зачеће износи 6 дана пре и 3 дана после овулације. </a:t>
            </a:r>
            <a:endParaRPr/>
          </a:p>
        </p:txBody>
      </p:sp>
      <p:sp>
        <p:nvSpPr>
          <p:cNvPr id="211" name="Google Shape;211;gd63bc8c32b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8472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D826B-B713-4E35-B11C-9107A811CB9E}" type="slidenum">
              <a:rPr lang="en-US" smtClean="0"/>
              <a:t>21</a:t>
            </a:fld>
            <a:endParaRPr lang="en-US"/>
          </a:p>
        </p:txBody>
      </p:sp>
    </p:spTree>
    <p:extLst>
      <p:ext uri="{BB962C8B-B14F-4D97-AF65-F5344CB8AC3E}">
        <p14:creationId xmlns:p14="http://schemas.microsoft.com/office/powerpoint/2010/main" val="106411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63bc8c32b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d63bc8c32b_2_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Уобичајени</a:t>
            </a:r>
            <a:r>
              <a:rPr lang="en-US" dirty="0"/>
              <a:t> </a:t>
            </a:r>
            <a:r>
              <a:rPr lang="en-US" dirty="0" err="1"/>
              <a:t>начин</a:t>
            </a:r>
            <a:r>
              <a:rPr lang="en-US" dirty="0"/>
              <a:t> </a:t>
            </a:r>
            <a:r>
              <a:rPr lang="en-US" dirty="0" err="1"/>
              <a:t>процене</a:t>
            </a:r>
            <a:r>
              <a:rPr lang="en-US" dirty="0"/>
              <a:t> </a:t>
            </a:r>
            <a:r>
              <a:rPr lang="en-US" dirty="0" err="1"/>
              <a:t>ефикасности</a:t>
            </a:r>
            <a:r>
              <a:rPr lang="en-US" dirty="0"/>
              <a:t> </a:t>
            </a:r>
            <a:r>
              <a:rPr lang="en-US" dirty="0" err="1"/>
              <a:t>контрацепције</a:t>
            </a:r>
            <a:r>
              <a:rPr lang="en-US" dirty="0"/>
              <a:t> – </a:t>
            </a:r>
            <a:r>
              <a:rPr lang="en-US" dirty="0" err="1"/>
              <a:t>број</a:t>
            </a:r>
            <a:r>
              <a:rPr lang="en-US" dirty="0"/>
              <a:t> </a:t>
            </a:r>
            <a:r>
              <a:rPr lang="en-US" dirty="0" err="1"/>
              <a:t>трудноћа</a:t>
            </a:r>
            <a:r>
              <a:rPr lang="en-US" dirty="0"/>
              <a:t> </a:t>
            </a:r>
            <a:r>
              <a:rPr lang="en-US" dirty="0" err="1"/>
              <a:t>које</a:t>
            </a:r>
            <a:r>
              <a:rPr lang="en-US" dirty="0"/>
              <a:t> </a:t>
            </a:r>
            <a:r>
              <a:rPr lang="en-US" dirty="0" err="1"/>
              <a:t>се</a:t>
            </a:r>
            <a:r>
              <a:rPr lang="en-US" dirty="0"/>
              <a:t> </a:t>
            </a:r>
            <a:r>
              <a:rPr lang="en-US" dirty="0" err="1"/>
              <a:t>догоди</a:t>
            </a:r>
            <a:r>
              <a:rPr lang="en-US" dirty="0"/>
              <a:t> у </a:t>
            </a:r>
            <a:r>
              <a:rPr lang="en-US" dirty="0" err="1"/>
              <a:t>групи</a:t>
            </a:r>
            <a:r>
              <a:rPr lang="en-US" dirty="0"/>
              <a:t> </a:t>
            </a:r>
            <a:r>
              <a:rPr lang="en-US" dirty="0" err="1"/>
              <a:t>од</a:t>
            </a:r>
            <a:r>
              <a:rPr lang="en-US" dirty="0"/>
              <a:t> 100 </a:t>
            </a:r>
            <a:r>
              <a:rPr lang="en-US" dirty="0" err="1"/>
              <a:t>жена</a:t>
            </a:r>
            <a:r>
              <a:rPr lang="en-US" dirty="0"/>
              <a:t> </a:t>
            </a:r>
            <a:r>
              <a:rPr lang="en-US" dirty="0" err="1"/>
              <a:t>током</a:t>
            </a:r>
            <a:r>
              <a:rPr lang="en-US" dirty="0"/>
              <a:t> </a:t>
            </a:r>
            <a:r>
              <a:rPr lang="en-US" dirty="0" err="1"/>
              <a:t>прве</a:t>
            </a:r>
            <a:r>
              <a:rPr lang="en-US" dirty="0"/>
              <a:t> </a:t>
            </a:r>
            <a:r>
              <a:rPr lang="en-US" dirty="0" err="1"/>
              <a:t>године</a:t>
            </a:r>
            <a:r>
              <a:rPr lang="en-US" dirty="0"/>
              <a:t> </a:t>
            </a:r>
            <a:r>
              <a:rPr lang="en-US" dirty="0" err="1"/>
              <a:t>коришћња</a:t>
            </a:r>
            <a:r>
              <a:rPr lang="en-US" dirty="0"/>
              <a:t> </a:t>
            </a:r>
            <a:r>
              <a:rPr lang="en-US" dirty="0" err="1"/>
              <a:t>метода</a:t>
            </a:r>
            <a:r>
              <a:rPr lang="en-US" dirty="0"/>
              <a:t>. </a:t>
            </a:r>
            <a:r>
              <a:rPr lang="en-US" dirty="0" err="1"/>
              <a:t>Ефикасни</a:t>
            </a:r>
            <a:r>
              <a:rPr lang="en-US" dirty="0"/>
              <a:t> </a:t>
            </a:r>
            <a:r>
              <a:rPr lang="en-US" dirty="0" err="1"/>
              <a:t>су</a:t>
            </a:r>
            <a:r>
              <a:rPr lang="en-US" dirty="0"/>
              <a:t> </a:t>
            </a:r>
            <a:r>
              <a:rPr lang="en-US" dirty="0" err="1"/>
              <a:t>они</a:t>
            </a:r>
            <a:r>
              <a:rPr lang="en-US" dirty="0"/>
              <a:t> </a:t>
            </a:r>
            <a:r>
              <a:rPr lang="en-US" dirty="0" err="1"/>
              <a:t>методи</a:t>
            </a:r>
            <a:r>
              <a:rPr lang="en-US" dirty="0"/>
              <a:t> </a:t>
            </a:r>
            <a:r>
              <a:rPr lang="en-US" dirty="0" err="1"/>
              <a:t>са</a:t>
            </a:r>
            <a:r>
              <a:rPr lang="en-US" dirty="0"/>
              <a:t> </a:t>
            </a:r>
            <a:r>
              <a:rPr lang="en-US" dirty="0" err="1"/>
              <a:t>којима</a:t>
            </a:r>
            <a:r>
              <a:rPr lang="en-US" dirty="0"/>
              <a:t> </a:t>
            </a:r>
            <a:r>
              <a:rPr lang="en-US" dirty="0" err="1"/>
              <a:t>се</a:t>
            </a:r>
            <a:r>
              <a:rPr lang="en-US" dirty="0"/>
              <a:t> </a:t>
            </a:r>
            <a:r>
              <a:rPr lang="en-US" dirty="0" err="1"/>
              <a:t>догоди</a:t>
            </a:r>
            <a:r>
              <a:rPr lang="en-US" dirty="0"/>
              <a:t> </a:t>
            </a:r>
            <a:r>
              <a:rPr lang="en-US" dirty="0" err="1"/>
              <a:t>мање</a:t>
            </a:r>
            <a:r>
              <a:rPr lang="en-US" dirty="0"/>
              <a:t> </a:t>
            </a:r>
            <a:r>
              <a:rPr lang="en-US" dirty="0" err="1"/>
              <a:t>од</a:t>
            </a:r>
            <a:r>
              <a:rPr lang="en-US" dirty="0"/>
              <a:t> </a:t>
            </a:r>
            <a:r>
              <a:rPr lang="en-US" dirty="0" err="1"/>
              <a:t>једне</a:t>
            </a:r>
            <a:r>
              <a:rPr lang="en-US" dirty="0"/>
              <a:t> </a:t>
            </a:r>
            <a:r>
              <a:rPr lang="en-US" dirty="0" err="1"/>
              <a:t>трудноће</a:t>
            </a:r>
            <a:r>
              <a:rPr lang="en-US" dirty="0"/>
              <a:t> </a:t>
            </a:r>
            <a:r>
              <a:rPr lang="en-US" dirty="0" err="1"/>
              <a:t>код</a:t>
            </a:r>
            <a:r>
              <a:rPr lang="en-US" dirty="0"/>
              <a:t> 100 </a:t>
            </a:r>
            <a:r>
              <a:rPr lang="en-US" dirty="0" err="1"/>
              <a:t>жена</a:t>
            </a:r>
            <a:r>
              <a:rPr lang="en-US" dirty="0"/>
              <a:t> у </a:t>
            </a:r>
            <a:r>
              <a:rPr lang="en-US" dirty="0" err="1"/>
              <a:t>првој</a:t>
            </a:r>
            <a:r>
              <a:rPr lang="en-US" dirty="0"/>
              <a:t> </a:t>
            </a:r>
            <a:r>
              <a:rPr lang="en-US" dirty="0" err="1"/>
              <a:t>години</a:t>
            </a:r>
            <a:r>
              <a:rPr lang="en-US" dirty="0"/>
              <a:t> </a:t>
            </a:r>
            <a:r>
              <a:rPr lang="en-US" dirty="0" err="1"/>
              <a:t>употребе</a:t>
            </a:r>
            <a:r>
              <a:rPr lang="en-US" dirty="0"/>
              <a:t>. </a:t>
            </a:r>
            <a:r>
              <a:rPr lang="en-US" dirty="0" err="1"/>
              <a:t>Најефикаснији</a:t>
            </a:r>
            <a:r>
              <a:rPr lang="en-US" dirty="0"/>
              <a:t> </a:t>
            </a:r>
            <a:r>
              <a:rPr lang="en-US" dirty="0" err="1"/>
              <a:t>су</a:t>
            </a:r>
            <a:r>
              <a:rPr lang="en-US" dirty="0"/>
              <a:t> </a:t>
            </a:r>
            <a:r>
              <a:rPr lang="en-US" dirty="0" err="1"/>
              <a:t>методи</a:t>
            </a:r>
            <a:r>
              <a:rPr lang="en-US" dirty="0"/>
              <a:t> </a:t>
            </a:r>
            <a:r>
              <a:rPr lang="en-US" dirty="0" err="1"/>
              <a:t>чија</a:t>
            </a:r>
            <a:r>
              <a:rPr lang="en-US" dirty="0"/>
              <a:t> </a:t>
            </a:r>
            <a:r>
              <a:rPr lang="en-US" dirty="0" err="1"/>
              <a:t>употреба</a:t>
            </a:r>
            <a:r>
              <a:rPr lang="en-US" dirty="0"/>
              <a:t> </a:t>
            </a:r>
            <a:r>
              <a:rPr lang="en-US" dirty="0" err="1"/>
              <a:t>није</a:t>
            </a:r>
            <a:r>
              <a:rPr lang="en-US" dirty="0"/>
              <a:t> </a:t>
            </a:r>
            <a:r>
              <a:rPr lang="en-US" dirty="0" err="1"/>
              <a:t>зависна</a:t>
            </a:r>
            <a:r>
              <a:rPr lang="en-US" dirty="0"/>
              <a:t> </a:t>
            </a:r>
            <a:r>
              <a:rPr lang="en-US" dirty="0" err="1"/>
              <a:t>од</a:t>
            </a:r>
            <a:r>
              <a:rPr lang="en-US" dirty="0"/>
              <a:t> </a:t>
            </a:r>
            <a:r>
              <a:rPr lang="en-US" dirty="0" err="1"/>
              <a:t>корисника</a:t>
            </a:r>
            <a:r>
              <a:rPr lang="en-US" dirty="0"/>
              <a:t> (</a:t>
            </a:r>
            <a:r>
              <a:rPr lang="en-US" dirty="0" err="1"/>
              <a:t>и</a:t>
            </a:r>
            <a:r>
              <a:rPr lang="en-US" sz="1200" b="0" i="0" u="none" strike="noStrike" dirty="0" err="1">
                <a:solidFill>
                  <a:schemeClr val="dk1"/>
                </a:solidFill>
                <a:latin typeface="Calibri"/>
                <a:ea typeface="Calibri"/>
                <a:cs typeface="Calibri"/>
                <a:sym typeface="Calibri"/>
              </a:rPr>
              <a:t>нтраутерини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уложак</a:t>
            </a:r>
            <a:r>
              <a:rPr lang="en-US" sz="1200" b="0" i="0" u="none" strike="noStrike" dirty="0">
                <a:solidFill>
                  <a:schemeClr val="dk1"/>
                </a:solidFill>
                <a:latin typeface="Calibri"/>
                <a:ea typeface="Calibri"/>
                <a:cs typeface="Calibri"/>
                <a:sym typeface="Calibri"/>
              </a:rPr>
              <a:t> с </a:t>
            </a:r>
            <a:r>
              <a:rPr lang="en-US" sz="1200" b="0" i="0" u="none" strike="noStrike" dirty="0" err="1">
                <a:solidFill>
                  <a:schemeClr val="dk1"/>
                </a:solidFill>
                <a:latin typeface="Calibri"/>
                <a:ea typeface="Calibri"/>
                <a:cs typeface="Calibri"/>
                <a:sym typeface="Calibri"/>
              </a:rPr>
              <a:t>бакром</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интраутерини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уложак</a:t>
            </a:r>
            <a:r>
              <a:rPr lang="en-US" sz="1200" b="0" i="0" u="none" strike="noStrike" dirty="0">
                <a:solidFill>
                  <a:schemeClr val="dk1"/>
                </a:solidFill>
                <a:latin typeface="Calibri"/>
                <a:ea typeface="Calibri"/>
                <a:cs typeface="Calibri"/>
                <a:sym typeface="Calibri"/>
              </a:rPr>
              <a:t> с </a:t>
            </a:r>
            <a:r>
              <a:rPr lang="en-US" sz="1200" b="0" i="0" u="none" strike="noStrike" dirty="0" err="1">
                <a:solidFill>
                  <a:schemeClr val="dk1"/>
                </a:solidFill>
                <a:latin typeface="Calibri"/>
                <a:ea typeface="Calibri"/>
                <a:cs typeface="Calibri"/>
                <a:sym typeface="Calibri"/>
              </a:rPr>
              <a:t>прогестином</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вољна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стерилизација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жене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вољна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стерилизација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мушкарца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Методи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који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захтевају</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свакодневно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ангажовање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попут</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комбиноване</a:t>
            </a:r>
            <a:r>
              <a:rPr lang="en-US" sz="1200" b="0" i="0" u="none" strike="noStrike" dirty="0">
                <a:solidFill>
                  <a:schemeClr val="dk1"/>
                </a:solidFill>
                <a:latin typeface="Calibri"/>
                <a:ea typeface="Calibri"/>
                <a:cs typeface="Calibri"/>
                <a:sym typeface="Calibri"/>
              </a:rPr>
              <a:t> и </a:t>
            </a:r>
            <a:r>
              <a:rPr lang="en-US" sz="1200" b="0" i="0" u="none" strike="noStrike" dirty="0" err="1">
                <a:solidFill>
                  <a:schemeClr val="dk1"/>
                </a:solidFill>
                <a:latin typeface="Calibri"/>
                <a:ea typeface="Calibri"/>
                <a:cs typeface="Calibri"/>
                <a:sym typeface="Calibri"/>
              </a:rPr>
              <a:t>прогестинске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контрацептивне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пилуле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су</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ефикасни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ако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редовно</a:t>
            </a:r>
            <a:r>
              <a:rPr lang="en-US" sz="1200" b="0" i="0" u="none" strike="noStrike" dirty="0">
                <a:solidFill>
                  <a:schemeClr val="dk1"/>
                </a:solidFill>
                <a:latin typeface="Calibri"/>
                <a:ea typeface="Calibri"/>
                <a:cs typeface="Calibri"/>
                <a:sym typeface="Calibri"/>
              </a:rPr>
              <a:t> и </a:t>
            </a:r>
            <a:r>
              <a:rPr lang="en-US" sz="1200" b="0" i="0" u="none" strike="noStrike" dirty="0" err="1">
                <a:solidFill>
                  <a:schemeClr val="dk1"/>
                </a:solidFill>
                <a:latin typeface="Calibri"/>
                <a:ea typeface="Calibri"/>
                <a:cs typeface="Calibri"/>
                <a:sym typeface="Calibri"/>
              </a:rPr>
              <a:t>правилно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користе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али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су</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при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уобичајеној</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примени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која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подразумева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пропусте</a:t>
            </a:r>
            <a:r>
              <a:rPr lang="en-US" sz="1200" b="0" i="0" u="none" strike="noStrike" dirty="0">
                <a:solidFill>
                  <a:schemeClr val="dk1"/>
                </a:solidFill>
                <a:latin typeface="Calibri"/>
                <a:ea typeface="Calibri"/>
                <a:cs typeface="Calibri"/>
                <a:sym typeface="Calibri"/>
              </a:rPr>
              <a:t> и </a:t>
            </a:r>
            <a:r>
              <a:rPr lang="en-US" sz="1200" b="0" i="0" u="none" strike="noStrike" dirty="0" err="1">
                <a:solidFill>
                  <a:schemeClr val="dk1"/>
                </a:solidFill>
                <a:latin typeface="Calibri"/>
                <a:ea typeface="Calibri"/>
                <a:cs typeface="Calibri"/>
                <a:sym typeface="Calibri"/>
              </a:rPr>
              <a:t>грешке</a:t>
            </a:r>
            <a:r>
              <a:rPr lang="en-US" sz="1200" b="0" i="0" u="none" strike="noStrike" dirty="0">
                <a:solidFill>
                  <a:schemeClr val="dk1"/>
                </a:solidFill>
                <a:latin typeface="Calibri"/>
                <a:ea typeface="Calibri"/>
                <a:cs typeface="Calibri"/>
                <a:sym typeface="Calibri"/>
              </a:rPr>
              <a:t> у </a:t>
            </a:r>
            <a:r>
              <a:rPr lang="en-US" sz="1200" b="0" i="0" u="none" strike="noStrike" dirty="0" err="1">
                <a:solidFill>
                  <a:schemeClr val="dk1"/>
                </a:solidFill>
                <a:latin typeface="Calibri"/>
                <a:ea typeface="Calibri"/>
                <a:cs typeface="Calibri"/>
                <a:sym typeface="Calibri"/>
              </a:rPr>
              <a:t>употреби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много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мање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ефикасни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Кондом</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није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довољно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ефикасан</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чак</a:t>
            </a:r>
            <a:r>
              <a:rPr lang="en-US" sz="1200" b="0" i="0" u="none" strike="noStrike" dirty="0">
                <a:solidFill>
                  <a:schemeClr val="dk1"/>
                </a:solidFill>
                <a:latin typeface="Calibri"/>
                <a:ea typeface="Calibri"/>
                <a:cs typeface="Calibri"/>
                <a:sym typeface="Calibri"/>
              </a:rPr>
              <a:t> и </a:t>
            </a:r>
            <a:r>
              <a:rPr lang="en-US" sz="1200" b="0" i="0" u="none" strike="noStrike" dirty="0" err="1">
                <a:solidFill>
                  <a:schemeClr val="dk1"/>
                </a:solidFill>
                <a:latin typeface="Calibri"/>
                <a:ea typeface="Calibri"/>
                <a:cs typeface="Calibri"/>
                <a:sym typeface="Calibri"/>
              </a:rPr>
              <a:t>при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идеалној</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примени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али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је</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свакако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неопходан</a:t>
            </a:r>
            <a:r>
              <a:rPr lang="en-US" sz="1200" b="0" i="0" u="none" strike="noStrike" dirty="0">
                <a:solidFill>
                  <a:schemeClr val="dk1"/>
                </a:solidFill>
                <a:latin typeface="Calibri"/>
                <a:ea typeface="Calibri"/>
                <a:cs typeface="Calibri"/>
                <a:sym typeface="Calibri"/>
              </a:rPr>
              <a:t> у </a:t>
            </a:r>
            <a:r>
              <a:rPr lang="en-US" sz="1200" b="0" i="0" u="none" strike="noStrike" dirty="0" err="1">
                <a:solidFill>
                  <a:schemeClr val="dk1"/>
                </a:solidFill>
                <a:latin typeface="Calibri"/>
                <a:ea typeface="Calibri"/>
                <a:cs typeface="Calibri"/>
                <a:sym typeface="Calibri"/>
              </a:rPr>
              <a:t>заштити</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од</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полно</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преносивих</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инфекција</a:t>
            </a:r>
            <a:r>
              <a:rPr lang="en-US" sz="1200" b="0" i="0" u="none" strike="noStrike" dirty="0">
                <a:solidFill>
                  <a:schemeClr val="dk1"/>
                </a:solidFill>
                <a:latin typeface="Calibri"/>
                <a:ea typeface="Calibri"/>
                <a:cs typeface="Calibri"/>
                <a:sym typeface="Calibri"/>
              </a:rPr>
              <a:t> (</a:t>
            </a:r>
            <a:r>
              <a:rPr lang="en-US" sz="1200" b="0" i="0" u="none" strike="noStrike" dirty="0" err="1">
                <a:solidFill>
                  <a:schemeClr val="dk1"/>
                </a:solidFill>
                <a:latin typeface="Calibri"/>
                <a:ea typeface="Calibri"/>
                <a:cs typeface="Calibri"/>
                <a:sym typeface="Calibri"/>
              </a:rPr>
              <a:t>укључујући</a:t>
            </a:r>
            <a:r>
              <a:rPr lang="en-US" sz="1200" b="0" i="0" u="none" strike="noStrike" dirty="0">
                <a:solidFill>
                  <a:schemeClr val="dk1"/>
                </a:solidFill>
                <a:latin typeface="Calibri"/>
                <a:ea typeface="Calibri"/>
                <a:cs typeface="Calibri"/>
                <a:sym typeface="Calibri"/>
              </a:rPr>
              <a:t> и </a:t>
            </a:r>
            <a:r>
              <a:rPr lang="en-US" sz="1200" b="0" i="0" u="none" strike="noStrike" dirty="0" err="1">
                <a:solidFill>
                  <a:schemeClr val="dk1"/>
                </a:solidFill>
                <a:latin typeface="Calibri"/>
                <a:ea typeface="Calibri"/>
                <a:cs typeface="Calibri"/>
                <a:sym typeface="Calibri"/>
              </a:rPr>
              <a:t>инфекцију</a:t>
            </a:r>
            <a:r>
              <a:rPr lang="en-US" sz="1200" b="0" i="0" u="none" strike="noStrike" dirty="0">
                <a:solidFill>
                  <a:schemeClr val="dk1"/>
                </a:solidFill>
                <a:latin typeface="Calibri"/>
                <a:ea typeface="Calibri"/>
                <a:cs typeface="Calibri"/>
                <a:sym typeface="Calibri"/>
              </a:rPr>
              <a:t> ХИВ).</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20" name="Google Shape;220;gd63bc8c32b_2_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44428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63bc8c32b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d63bc8c32b_2_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Данас постоје бројни методи контрацепције. У групи хормонских контрацептива свакако је најпопуларнија комбинована орална контрацепција или „контрацептивна пилула“. Она данас садржи веома мале дозе естрогена и синтетских прогестина којима може ефикасно да се спречи трудноћа, док је учесталост споредних ефеката (главобоље, мучнина, болна напетост дојки, и сл.) је ниска. За жене које су склоне заборављању „пилула“ постоје контрацептивни фластери који се мењају на седам дана и вагинални прстенови са полним хормонима који делују 21 дан. Ако жена не сме да користи естрогене, може да се определи за прогестинске пилуле. Данас се веома велики значај придаје дугоделујућој хормонској контрацепцији, која постоји у виду интраутериног улошка, импланта и депо-инјекција.  Постоје и ефикасни нехормонски методи контрацепције, попут интраутериног улошка са бакром и вољне стерилизације жене или мушкарца. Мање ефикасни нехормонски методи, који се постављају у вагину, односно на грлић материце пре сексуалног односа и држе се одређени број сати после односа су дијафрагме и цервикалне капе. Постоје и методи који су независни од лекара, а захтевају од корисника да их правилно и редовно примењује. То су кондоми мушки и женски, метод избегавања сексуалних односа у периоду плодних дана и спермициди.</a:t>
            </a:r>
            <a:endParaRPr/>
          </a:p>
        </p:txBody>
      </p:sp>
      <p:sp>
        <p:nvSpPr>
          <p:cNvPr id="227" name="Google Shape;227;gd63bc8c32b_2_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580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63bc8c32b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d63bc8c32b_2_1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Ако су постали сексуално активни, млади треба да користе контрацепцију, јер је било која контрацепција боља од непланиране трудноће јер штити здравље и плодност жена. Адолесценти без додатних фактора ризика могу да користе све реверзибилне методе контрацепције, јер узраст није контраиндикација за примену било ког реверзибилног метода контрацепције. Поред изабране контрацепције, неопходно је да млади користе и кондом као део двоструке или двојне заштите. Наиме, млади треба редовно и правилно да користе кондом, јер је ризик за полно преносиву инфекцију највећи у тој добној групи.</a:t>
            </a:r>
            <a:endParaRPr/>
          </a:p>
        </p:txBody>
      </p:sp>
      <p:sp>
        <p:nvSpPr>
          <p:cNvPr id="264" name="Google Shape;264;gd63bc8c32b_2_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9851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63bc8c32b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d63bc8c32b_2_1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Комбинована хормонска контрацепција је један од најпопуларнијих метода спречавања зачећа, јер пружа жени контролу над својом плодношћу. Садржи малу количину полних хормона и делује првенствено спречавањем сазревања јајне ћелије и овулације  (додатни механизми су што повећава густину слузи у грлићу материце ометајући пролазак сперматозоида из вагине у материцу и јајоводе и мења материчну слузокожу чинећи је неподобном за трудноћу). Сви ефекти контрацептивне пилуле трају само док се користи редовно, а може да се узима годинама без ризика за здравље и плодност кориснице ако не постоје неки други додатни фактори ризика. По престанку употребе контрацептивне пилуле није потребно да се прави пауза до зачећа.</a:t>
            </a:r>
            <a:endParaRPr/>
          </a:p>
        </p:txBody>
      </p:sp>
      <p:sp>
        <p:nvSpPr>
          <p:cNvPr id="279" name="Google Shape;279;gd63bc8c32b_2_1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61793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63bc8c32b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d63bc8c32b_2_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Наведене су доказане предности комбиноване хормонске контрацепције. Младима је најважније да крварења постају предвидива, мање обилна и безболна, а родитељима и лекарима да штити плодност, пружа заштиту од одређених и релативно честих малигних процеса и може да терапијским потенцијалом побољша опште и репродуктивно здравље корисница.</a:t>
            </a:r>
            <a:endParaRPr/>
          </a:p>
        </p:txBody>
      </p:sp>
      <p:sp>
        <p:nvSpPr>
          <p:cNvPr id="287" name="Google Shape;287;gd63bc8c32b_2_1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77846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63bc8c32b_2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d63bc8c32b_2_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Прогестинску пилулу могу безбедно да користе девојке које имају мигренозне главобоље са ауром (непријатним сензацијама или поремећајем моторичких процеса), које су у повишеном ризику за тромбозу или имају неки други здравствени проблем код кога се не препоручује примена естрогена. Једнако је ефикасна као и комбинована хормонска контрацепција али мора да се користи правилно и редовно. Нема повољан утицај на ритам материчних крварења, која могу да буду проређена или честа и продужена, мада ублажава бол за време менструације. Као и комбинована хормонска пилула, м</a:t>
            </a:r>
            <a:r>
              <a:rPr lang="en-US" sz="1200"/>
              <a:t>оже да се користи годинама, а трудноћа је могућа одмах по престанку примене.</a:t>
            </a:r>
            <a:endParaRPr/>
          </a:p>
        </p:txBody>
      </p:sp>
      <p:sp>
        <p:nvSpPr>
          <p:cNvPr id="294" name="Google Shape;294;gd63bc8c32b_2_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55731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63bc8c32b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d63bc8c32b_2_1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Матерични уложак је веома ефикасан метод контрацепције који могу да користе девојке и младе жене пре рађања првог детета. Постоје две основне врсте  уложака – са додатком бакра и са прогестинским цилиндром. Први уложак ослобађа јоне бакра у материцу, а други хормон прогестин. Обе врсте материчних уложака делујући у материци спречавају трудноћу. Уложак са бакром делује искључиво локално, а уложак са прогестином ослобађа малу количину хормона у крвоток, што може да услови благе хормонске ефекте (блаже од прогестинских „пилула“).</a:t>
            </a:r>
            <a:endParaRPr/>
          </a:p>
        </p:txBody>
      </p:sp>
      <p:sp>
        <p:nvSpPr>
          <p:cNvPr id="301" name="Google Shape;301;gd63bc8c32b_2_1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54718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DFB19B-8E72-463F-B095-6B3E1EC6817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9F00-A69A-4C00-B7BA-47CD2DD275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74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FB19B-8E72-463F-B095-6B3E1EC6817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290494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FB19B-8E72-463F-B095-6B3E1EC6817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241126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53000" r="-15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99631"/>
            <a:ext cx="10058400" cy="1450757"/>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FB19B-8E72-463F-B095-6B3E1EC6817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330921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FB19B-8E72-463F-B095-6B3E1EC6817B}"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19F00-A69A-4C00-B7BA-47CD2DD275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DFB19B-8E72-463F-B095-6B3E1EC6817B}"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402417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DFB19B-8E72-463F-B095-6B3E1EC6817B}"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158358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DFB19B-8E72-463F-B095-6B3E1EC6817B}"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379974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DFB19B-8E72-463F-B095-6B3E1EC6817B}" type="datetimeFigureOut">
              <a:rPr lang="en-US" smtClean="0"/>
              <a:t>6/29/2021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13578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DFB19B-8E72-463F-B095-6B3E1EC6817B}" type="datetimeFigureOut">
              <a:rPr lang="en-US" smtClean="0"/>
              <a:t>6/29/2021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619F00-A69A-4C00-B7BA-47CD2DD275AF}" type="slidenum">
              <a:rPr lang="en-US" smtClean="0"/>
              <a:t>‹#›</a:t>
            </a:fld>
            <a:endParaRPr lang="en-US"/>
          </a:p>
        </p:txBody>
      </p:sp>
    </p:spTree>
    <p:extLst>
      <p:ext uri="{BB962C8B-B14F-4D97-AF65-F5344CB8AC3E}">
        <p14:creationId xmlns:p14="http://schemas.microsoft.com/office/powerpoint/2010/main" val="285411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FB19B-8E72-463F-B095-6B3E1EC6817B}"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19F00-A69A-4C00-B7BA-47CD2DD275AF}" type="slidenum">
              <a:rPr lang="en-US" smtClean="0"/>
              <a:t>‹#›</a:t>
            </a:fld>
            <a:endParaRPr lang="en-US"/>
          </a:p>
        </p:txBody>
      </p:sp>
    </p:spTree>
    <p:extLst>
      <p:ext uri="{BB962C8B-B14F-4D97-AF65-F5344CB8AC3E}">
        <p14:creationId xmlns:p14="http://schemas.microsoft.com/office/powerpoint/2010/main" val="92476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DFB19B-8E72-463F-B095-6B3E1EC6817B}" type="datetimeFigureOut">
              <a:rPr lang="en-US" smtClean="0"/>
              <a:t>6/29/2021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619F00-A69A-4C00-B7BA-47CD2DD275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2786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com/imgres?imgurl=http://www.pphsinc.org/health-services/images/main6.jpg&amp;imgrefurl=http://www.pphsinc.org/health-services/health-care-services.html&amp;usg=__hpMRZ1J5TGup98Mdac6u-6BZ_9g=&amp;h=541&amp;w=553&amp;sz=134&amp;hl=en&amp;start=8&amp;um=1&amp;tbnid=_3fyRbPorwkQ0M:&amp;tbnh=130&amp;tbnw=133&amp;prev=/images?q=depo+provera&amp;hl=en&amp;um=1" TargetMode="External"/><Relationship Id="rId13" Type="http://schemas.openxmlformats.org/officeDocument/2006/relationships/hyperlink" Target="http://images.google.com/imgres?imgurl=http://www.fwhc.org/birth-control/bc_images/ecpill.jpg&amp;imgrefurl=http://www.fwhc.org/birth-control/ecinfo.htm&amp;usg=__0lAO_nprxSrZayjB-hZ06ZFZQsI=&amp;h=1214&amp;w=964&amp;sz=342&amp;hl=en&amp;start=26&amp;um=1&amp;tbnid=33Me4kyAoB4sDM:&amp;tbnh=150&amp;tbnw=119&amp;prev=/images?q=contraceptive&amp;ndsp=20&amp;hl=en&amp;sa=N&amp;start=20&amp;um=1" TargetMode="External"/><Relationship Id="rId18" Type="http://schemas.openxmlformats.org/officeDocument/2006/relationships/image" Target="../media/image16.jpg"/><Relationship Id="rId26" Type="http://schemas.openxmlformats.org/officeDocument/2006/relationships/image" Target="../media/image21.jpg"/><Relationship Id="rId3" Type="http://schemas.openxmlformats.org/officeDocument/2006/relationships/image" Target="../media/image3.png"/><Relationship Id="rId21" Type="http://schemas.openxmlformats.org/officeDocument/2006/relationships/hyperlink" Target="http://images.google.com/imgres?imgurl=http://blogs.smh.com.au/lifestyle/asksam/syd-57sps7l6bhwnra3m2oz_layout-1.jpg&amp;imgrefurl=http://blogs.smh.com.au/lifestyle/asksam/archives/2007/11/contraception_too_old_for_cond.html&amp;usg=__gi8-SLt6KUQ-xmOIM9JIHcu5Rpw=&amp;h=236&amp;w=293&amp;sz=11&amp;hl=en&amp;start=191&amp;um=1&amp;tbnid=Q1re6y4IfBTOrM:&amp;tbnh=93&amp;tbnw=115&amp;prev=/images?q=contraceptive&amp;ndsp=20&amp;hl=en&amp;sa=N&amp;start=180&amp;um=1" TargetMode="External"/><Relationship Id="rId7" Type="http://schemas.openxmlformats.org/officeDocument/2006/relationships/image" Target="../media/image8.jpg"/><Relationship Id="rId12" Type="http://schemas.openxmlformats.org/officeDocument/2006/relationships/image" Target="../media/image11.png"/><Relationship Id="rId17" Type="http://schemas.openxmlformats.org/officeDocument/2006/relationships/image" Target="../media/image15.png"/><Relationship Id="rId25" Type="http://schemas.openxmlformats.org/officeDocument/2006/relationships/image" Target="../media/image20.jpg"/><Relationship Id="rId2" Type="http://schemas.openxmlformats.org/officeDocument/2006/relationships/notesSlide" Target="../notesSlides/notesSlide4.xml"/><Relationship Id="rId16" Type="http://schemas.openxmlformats.org/officeDocument/2006/relationships/image" Target="../media/image14.jpg"/><Relationship Id="rId20"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jpg"/><Relationship Id="rId24" Type="http://schemas.openxmlformats.org/officeDocument/2006/relationships/image" Target="../media/image19.jpg"/><Relationship Id="rId5" Type="http://schemas.openxmlformats.org/officeDocument/2006/relationships/image" Target="../media/image6.jpg"/><Relationship Id="rId15" Type="http://schemas.openxmlformats.org/officeDocument/2006/relationships/image" Target="../media/image13.png"/><Relationship Id="rId23" Type="http://schemas.openxmlformats.org/officeDocument/2006/relationships/hyperlink" Target="http://images.google.com/imgres?imgurl=http://www.fwhc.org/birth-control/bc_images/femalecondom.jpg&amp;imgrefurl=http://www.jeepforum.com/forum/showthread.php?p=6255950&amp;usg=__9xFkQGnztnuOEwprK5m2wI9VjjM=&amp;h=1218&amp;w=1127&amp;sz=183&amp;hl=en&amp;start=10&amp;um=1&amp;tbnid=wgBSSwwX_s9jkM:&amp;tbnh=150&amp;tbnw=139&amp;prev=/images?q=female+condom&amp;hl=en&amp;um=1" TargetMode="External"/><Relationship Id="rId10" Type="http://schemas.openxmlformats.org/officeDocument/2006/relationships/hyperlink" Target="http://images.google.com/imgres?imgurl=http://medicineworld.org/images/blogs/2-2008/contraceptive-ring.jpg&amp;imgrefurl=http://medicineworld.org/news/news-archives/health-news/1910910650-Feb-14-2008.html&amp;usg=__K9T8t-loopQPdG-vwnz2huVuQpc=&amp;h=162&amp;w=180&amp;sz=11&amp;hl=en&amp;start=142&amp;um=1&amp;tbnid=GPjNFzazffCfrM:&amp;tbnh=91&amp;tbnw=101&amp;prev=/images?q=contraceptive&amp;ndsp=20&amp;hl=en&amp;sa=N&amp;start=140&amp;um=1" TargetMode="External"/><Relationship Id="rId19" Type="http://schemas.openxmlformats.org/officeDocument/2006/relationships/hyperlink" Target="http://images.google.com/imgres?imgurl=http://www.babble.com/CS/blogs/strollerderby/2008/09/23-End/sterilization.jpg&amp;imgrefurl=http://www.babble.com/CS/blogs/strollerderby/archive/tags/tubal+ligation/default.aspx&amp;usg=__fitcHYM-z6bns9PiZfrVkMVZlF0=&amp;h=1215&amp;w=986&amp;sz=174&amp;hl=en&amp;start=15&amp;um=1&amp;tbnid=-vW-QecpES2zsM:&amp;tbnh=150&amp;tbnw=122&amp;prev=/images?q=tubal+ligation&amp;hl=en&amp;um=1" TargetMode="External"/><Relationship Id="rId4" Type="http://schemas.openxmlformats.org/officeDocument/2006/relationships/hyperlink" Target="http://images.google.com/imgres?imgurl=http://www.pulsetoday.co.uk/pictures/466xAny/a/d/f/contraceptive_pills.jpg&amp;imgrefurl=http://home2rome.wordpress.com/2008/06/18/the-contraception-question/&amp;usg=__E9PvwXcgpqFXgWpuJVRpvuaAziM=&amp;h=373&amp;w=466&amp;sz=144&amp;hl=en&amp;start=14&amp;um=1&amp;tbnid=1vTG06E2pTQVJM:&amp;tbnh=102&amp;tbnw=128&amp;prev=/images?q=contraceptive&amp;hl=en&amp;sa=N&amp;um=1" TargetMode="External"/><Relationship Id="rId9" Type="http://schemas.openxmlformats.org/officeDocument/2006/relationships/image" Target="../media/image9.jpg"/><Relationship Id="rId14" Type="http://schemas.openxmlformats.org/officeDocument/2006/relationships/image" Target="../media/image12.jpg"/><Relationship Id="rId22"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25000"/>
              </a:lnSpc>
              <a:spcBef>
                <a:spcPts val="1200"/>
              </a:spcBef>
            </a:pPr>
            <a:r>
              <a:rPr lang="sr-Cyrl-RS" sz="3200" b="1" spc="100" dirty="0">
                <a:latin typeface="Times New Roman" panose="02020603050405020304" pitchFamily="18" charset="0"/>
                <a:cs typeface="Times New Roman" panose="02020603050405020304" pitchFamily="18" charset="0"/>
              </a:rPr>
              <a:t>КОНТРАЦЕПЦИЈА И ТРУДНОЋА У АДОЛЕСЦЕНЦИЈИ</a:t>
            </a:r>
            <a:endParaRPr lang="en-US" sz="3200" b="1" spc="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1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119" y="1305933"/>
            <a:ext cx="12114882" cy="555920"/>
          </a:xfrm>
          <a:prstGeom prst="rect">
            <a:avLst/>
          </a:prstGeom>
        </p:spPr>
      </p:pic>
      <p:sp>
        <p:nvSpPr>
          <p:cNvPr id="303" name="Google Shape;303;gd63bc8c32b_2_184"/>
          <p:cNvSpPr txBox="1">
            <a:spLocks noGrp="1"/>
          </p:cNvSpPr>
          <p:nvPr>
            <p:ph type="title"/>
          </p:nvPr>
        </p:nvSpPr>
        <p:spPr>
          <a:xfrm>
            <a:off x="1035586" y="311235"/>
            <a:ext cx="7886700" cy="1141833"/>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МАТЕРИЧНИ УЛОЖАК – „СПИРАЛА“</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
        <p:nvSpPr>
          <p:cNvPr id="304" name="Google Shape;304;gd63bc8c32b_2_184"/>
          <p:cNvSpPr txBox="1">
            <a:spLocks noGrp="1"/>
          </p:cNvSpPr>
          <p:nvPr>
            <p:ph idx="1"/>
          </p:nvPr>
        </p:nvSpPr>
        <p:spPr>
          <a:xfrm>
            <a:off x="1035586" y="1600204"/>
            <a:ext cx="10636326" cy="3573350"/>
          </a:xfrm>
          <a:prstGeom prst="rect">
            <a:avLst/>
          </a:prstGeom>
          <a:noFill/>
          <a:ln>
            <a:noFill/>
          </a:ln>
        </p:spPr>
        <p:txBody>
          <a:bodyPr spcFirstLastPara="1" vert="horz" wrap="square" lIns="91425" tIns="45700" rIns="91425" bIns="45700" rtlCol="0" anchor="t" anchorCtr="0">
            <a:normAutofit/>
          </a:bodyPr>
          <a:lstStyle/>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Матерични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уложак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користе</a:t>
            </a: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err="1">
                <a:latin typeface="Times New Roman" panose="02020603050405020304" pitchFamily="18" charset="0"/>
                <a:cs typeface="Times New Roman" panose="02020603050405020304" pitchFamily="18" charset="0"/>
              </a:rPr>
              <a:t>адолесценткиње</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младе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жене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још</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увек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нису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рађале</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Врсте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материчних</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уложака</a:t>
            </a:r>
            <a:r>
              <a:rPr lang="en-US" sz="1800" dirty="0" smtClean="0">
                <a:latin typeface="Times New Roman" panose="02020603050405020304" pitchFamily="18" charset="0"/>
                <a:cs typeface="Times New Roman" panose="02020603050405020304" pitchFamily="18" charset="0"/>
              </a:rPr>
              <a:t>:</a:t>
            </a:r>
            <a:endParaRPr lang="sr-Cyrl-RS" sz="1800" dirty="0" smtClean="0">
              <a:latin typeface="Times New Roman" panose="02020603050405020304" pitchFamily="18" charset="0"/>
              <a:cs typeface="Times New Roman" panose="02020603050405020304" pitchFamily="18" charset="0"/>
            </a:endParaRPr>
          </a:p>
          <a:p>
            <a:pPr marL="578358" lvl="1" indent="-285750">
              <a:lnSpc>
                <a:spcPct val="125000"/>
              </a:lnSpc>
              <a:spcAft>
                <a:spcPts val="0"/>
              </a:spcAft>
              <a:buClr>
                <a:schemeClr val="dk1"/>
              </a:buClr>
              <a:buSzPts val="2200"/>
              <a:buFont typeface="Courier New" panose="02070309020205020404" pitchFamily="49" charset="0"/>
              <a:buChar char="o"/>
            </a:pPr>
            <a:r>
              <a:rPr lang="en-US" dirty="0" err="1" smtClean="0">
                <a:latin typeface="Times New Roman" panose="02020603050405020304" pitchFamily="18" charset="0"/>
                <a:cs typeface="Times New Roman" panose="02020603050405020304" pitchFamily="18" charset="0"/>
              </a:rPr>
              <a:t>са</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додатком</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бакра</a:t>
            </a:r>
            <a:endParaRPr lang="sr-Cyrl-RS" dirty="0" smtClean="0">
              <a:latin typeface="Times New Roman" panose="02020603050405020304" pitchFamily="18" charset="0"/>
              <a:cs typeface="Times New Roman" panose="02020603050405020304" pitchFamily="18" charset="0"/>
            </a:endParaRPr>
          </a:p>
          <a:p>
            <a:pPr marL="578358" lvl="1" indent="-285750">
              <a:lnSpc>
                <a:spcPct val="125000"/>
              </a:lnSpc>
              <a:spcAft>
                <a:spcPts val="0"/>
              </a:spcAft>
              <a:buClr>
                <a:schemeClr val="dk1"/>
              </a:buClr>
              <a:buSzPts val="2200"/>
              <a:buFont typeface="Courier New" panose="02070309020205020404" pitchFamily="49" charset="0"/>
              <a:buChar char="o"/>
            </a:pPr>
            <a:r>
              <a:rPr lang="en-US" dirty="0" err="1" smtClean="0">
                <a:latin typeface="Times New Roman" panose="02020603050405020304" pitchFamily="18" charset="0"/>
                <a:cs typeface="Times New Roman" panose="02020603050405020304" pitchFamily="18" charset="0"/>
              </a:rPr>
              <a:t>са</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прогестинским</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цилиндром</a:t>
            </a:r>
            <a:endParaRPr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Контрацептивни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ефекат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остварује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деловањем</a:t>
            </a:r>
            <a:r>
              <a:rPr lang="en-US" sz="1800" dirty="0">
                <a:latin typeface="Times New Roman" panose="02020603050405020304" pitchFamily="18" charset="0"/>
                <a:cs typeface="Times New Roman" panose="02020603050405020304" pitchFamily="18" charset="0"/>
              </a:rPr>
              <a:t> у </a:t>
            </a:r>
            <a:r>
              <a:rPr lang="en-US" sz="1800" dirty="0" err="1">
                <a:latin typeface="Times New Roman" panose="02020603050405020304" pitchFamily="18" charset="0"/>
                <a:cs typeface="Times New Roman" panose="02020603050405020304" pitchFamily="18" charset="0"/>
              </a:rPr>
              <a:t>материци</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Матерични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уложак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бакром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системских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ефеката</a:t>
            </a:r>
            <a:r>
              <a:rPr lang="en-US" sz="1800" dirty="0">
                <a:latin typeface="Times New Roman" panose="02020603050405020304" pitchFamily="18" charset="0"/>
                <a:cs typeface="Times New Roman" panose="02020603050405020304" pitchFamily="18" charset="0"/>
              </a:rPr>
              <a:t>, а </a:t>
            </a:r>
            <a:r>
              <a:rPr lang="en-US" sz="1800" dirty="0" err="1">
                <a:latin typeface="Times New Roman" panose="02020603050405020304" pitchFamily="18" charset="0"/>
                <a:cs typeface="Times New Roman" panose="02020603050405020304" pitchFamily="18" charset="0"/>
              </a:rPr>
              <a:t>са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прогестеронским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цилиндром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може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благе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хормонске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нуспојаве</a:t>
            </a:r>
            <a:endParaRPr sz="1800" dirty="0">
              <a:latin typeface="Times New Roman" panose="02020603050405020304" pitchFamily="18" charset="0"/>
              <a:cs typeface="Times New Roman" panose="02020603050405020304" pitchFamily="18" charset="0"/>
            </a:endParaRPr>
          </a:p>
        </p:txBody>
      </p:sp>
      <p:sp>
        <p:nvSpPr>
          <p:cNvPr id="305" name="Google Shape;305;gd63bc8c32b_2_184"/>
          <p:cNvSpPr txBox="1"/>
          <p:nvPr/>
        </p:nvSpPr>
        <p:spPr>
          <a:xfrm>
            <a:off x="374573" y="5582338"/>
            <a:ext cx="11633813" cy="646290"/>
          </a:xfrm>
          <a:prstGeom prst="rect">
            <a:avLst/>
          </a:prstGeom>
          <a:noFill/>
          <a:ln>
            <a:noFill/>
          </a:ln>
        </p:spPr>
        <p:txBody>
          <a:bodyPr spcFirstLastPara="1" wrap="square" lIns="91425" tIns="45700" rIns="91425" bIns="45700" anchor="t" anchorCtr="0">
            <a:spAutoFit/>
          </a:bodyPr>
          <a:lstStyle/>
          <a:p>
            <a:pPr algn="ct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Седлецки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К, и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остали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чланови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Радне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групе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Министарства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здравља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Републике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Србије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сексуално</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и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репродуктивно</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здравље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Клиничке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смернице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контрацепцију</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Београд</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Популациони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фонд</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Уједињених</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нација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2020.</a:t>
            </a:r>
            <a:endParaRPr i="1" dirty="0">
              <a:solidFill>
                <a:srgbClr val="1E4E79"/>
              </a:solidFill>
              <a:latin typeface="Times New Roman" panose="02020603050405020304" pitchFamily="18" charset="0"/>
              <a:ea typeface="Tahoma"/>
              <a:cs typeface="Times New Roman" panose="02020603050405020304" pitchFamily="18" charset="0"/>
              <a:sym typeface="Tahoma"/>
            </a:endParaRPr>
          </a:p>
        </p:txBody>
      </p:sp>
      <p:pic>
        <p:nvPicPr>
          <p:cNvPr id="306" name="Google Shape;306;gd63bc8c32b_2_184" descr="Mirena1"/>
          <p:cNvPicPr preferRelativeResize="0"/>
          <p:nvPr/>
        </p:nvPicPr>
        <p:blipFill rotWithShape="1">
          <a:blip r:embed="rId4">
            <a:alphaModFix/>
          </a:blip>
          <a:srcRect/>
          <a:stretch/>
        </p:blipFill>
        <p:spPr>
          <a:xfrm>
            <a:off x="9690712" y="804234"/>
            <a:ext cx="1981200" cy="1776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646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321" name="Google Shape;321;gd63bc8c32b_2_200"/>
          <p:cNvSpPr txBox="1">
            <a:spLocks noGrp="1"/>
          </p:cNvSpPr>
          <p:nvPr>
            <p:ph type="title"/>
          </p:nvPr>
        </p:nvSpPr>
        <p:spPr>
          <a:xfrm>
            <a:off x="2438400" y="457200"/>
            <a:ext cx="7239000" cy="960438"/>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ХИТНА ХОРМОНСКА КОНТРАЦЕПЦИЈА</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
        <p:nvSpPr>
          <p:cNvPr id="322" name="Google Shape;322;gd63bc8c32b_2_200"/>
          <p:cNvSpPr txBox="1">
            <a:spLocks noGrp="1"/>
          </p:cNvSpPr>
          <p:nvPr>
            <p:ph idx="1"/>
          </p:nvPr>
        </p:nvSpPr>
        <p:spPr>
          <a:xfrm>
            <a:off x="694063" y="1961001"/>
            <a:ext cx="10895681" cy="3585291"/>
          </a:xfrm>
          <a:prstGeom prst="rect">
            <a:avLst/>
          </a:prstGeom>
          <a:noFill/>
          <a:ln>
            <a:noFill/>
          </a:ln>
        </p:spPr>
        <p:txBody>
          <a:bodyPr spcFirstLastPara="1" vert="horz" wrap="square" lIns="91425" tIns="45700" rIns="91425" bIns="45700" rtlCol="0" anchor="t" anchorCtr="0">
            <a:normAutofit/>
          </a:bodyPr>
          <a:lstStyle/>
          <a:p>
            <a:pPr marL="228600" indent="-228600">
              <a:lnSpc>
                <a:spcPct val="125000"/>
              </a:lnSpc>
              <a:spcAft>
                <a:spcPts val="0"/>
              </a:spcAft>
              <a:buClr>
                <a:schemeClr val="dk1"/>
              </a:buClr>
              <a:buChar char="•"/>
            </a:pPr>
            <a:r>
              <a:rPr lang="en-US" sz="1800" dirty="0" err="1">
                <a:latin typeface="Times New Roman" panose="02020603050405020304" pitchFamily="18" charset="0"/>
                <a:cs typeface="Times New Roman" panose="02020603050405020304" pitchFamily="18" charset="0"/>
              </a:rPr>
              <a:t>Примењује</a:t>
            </a:r>
            <a:r>
              <a:rPr lang="en-US" sz="1800" dirty="0">
                <a:latin typeface="Times New Roman" panose="02020603050405020304" pitchFamily="18" charset="0"/>
                <a:cs typeface="Times New Roman" panose="02020603050405020304" pitchFamily="18" charset="0"/>
              </a:rPr>
              <a:t> се у </a:t>
            </a:r>
            <a:r>
              <a:rPr lang="en-US" sz="1800" dirty="0" err="1">
                <a:latin typeface="Times New Roman" panose="02020603050405020304" pitchFamily="18" charset="0"/>
                <a:cs typeface="Times New Roman" panose="02020603050405020304" pitchFamily="18" charset="0"/>
              </a:rPr>
              <a:t>првих</a:t>
            </a:r>
            <a:r>
              <a:rPr lang="en-US" sz="1800" dirty="0">
                <a:latin typeface="Times New Roman" panose="02020603050405020304" pitchFamily="18" charset="0"/>
                <a:cs typeface="Times New Roman" panose="02020603050405020304" pitchFamily="18" charset="0"/>
              </a:rPr>
              <a:t> 72 (120) </a:t>
            </a:r>
            <a:r>
              <a:rPr lang="en-US" sz="1800" dirty="0" err="1">
                <a:latin typeface="Times New Roman" panose="02020603050405020304" pitchFamily="18" charset="0"/>
                <a:cs typeface="Times New Roman" panose="02020603050405020304" pitchFamily="18" charset="0"/>
              </a:rPr>
              <a:t>сати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после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незаштићеног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сексуалног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односа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Char char="•"/>
            </a:pPr>
            <a:r>
              <a:rPr lang="en-US" sz="1800" dirty="0" err="1">
                <a:latin typeface="Times New Roman" panose="02020603050405020304" pitchFamily="18" charset="0"/>
                <a:cs typeface="Times New Roman" panose="02020603050405020304" pitchFamily="18" charset="0"/>
              </a:rPr>
              <a:t>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треба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буде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замена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редовну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мање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ефикасна</a:t>
            </a:r>
            <a:r>
              <a:rPr lang="en-US" sz="1800" dirty="0">
                <a:latin typeface="Times New Roman" panose="02020603050405020304" pitchFamily="18" charset="0"/>
                <a:cs typeface="Times New Roman" panose="02020603050405020304" pitchFamily="18" charset="0"/>
              </a:rPr>
              <a:t>, а </a:t>
            </a:r>
            <a:r>
              <a:rPr lang="en-US" sz="1800" dirty="0" err="1">
                <a:latin typeface="Times New Roman" panose="02020603050405020304" pitchFamily="18" charset="0"/>
                <a:cs typeface="Times New Roman" panose="02020603050405020304" pitchFamily="18" charset="0"/>
              </a:rPr>
              <a:t>садржи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више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хормона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Char char="•"/>
            </a:pPr>
            <a:r>
              <a:rPr lang="en-US" sz="1800" dirty="0" err="1">
                <a:latin typeface="Times New Roman" panose="02020603050405020304" pitchFamily="18" charset="0"/>
                <a:cs typeface="Times New Roman" panose="02020603050405020304" pitchFamily="18" charset="0"/>
              </a:rPr>
              <a:t>Треба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међутим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користити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увек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постоји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ризик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непланирану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трудноћу</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Char char="•"/>
            </a:pPr>
            <a:r>
              <a:rPr lang="en-US" sz="1800" dirty="0" err="1">
                <a:latin typeface="Times New Roman" panose="02020603050405020304" pitchFamily="18" charset="0"/>
                <a:cs typeface="Times New Roman" panose="02020603050405020304" pitchFamily="18" charset="0"/>
              </a:rPr>
              <a:t>Ако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трудноћа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настане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упркос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примени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хитне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може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настави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без</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ризика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мајку</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дете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Char char="•"/>
            </a:pPr>
            <a:r>
              <a:rPr lang="en-US" sz="1800" dirty="0">
                <a:latin typeface="Times New Roman" panose="02020603050405020304" pitchFamily="18" charset="0"/>
                <a:cs typeface="Times New Roman" panose="02020603050405020304" pitchFamily="18" charset="0"/>
              </a:rPr>
              <a:t>У </a:t>
            </a:r>
            <a:r>
              <a:rPr lang="en-US" sz="1800" dirty="0" err="1">
                <a:latin typeface="Times New Roman" panose="02020603050405020304" pitchFamily="18" charset="0"/>
                <a:cs typeface="Times New Roman" panose="02020603050405020304" pitchFamily="18" charset="0"/>
              </a:rPr>
              <a:t>одређеним</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ситуацијама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могуће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у </a:t>
            </a:r>
            <a:r>
              <a:rPr lang="en-US" sz="1800" dirty="0" err="1">
                <a:latin typeface="Times New Roman" panose="02020603050405020304" pitchFamily="18" charset="0"/>
                <a:cs typeface="Times New Roman" panose="02020603050405020304" pitchFamily="18" charset="0"/>
              </a:rPr>
              <a:t>првих</a:t>
            </a:r>
            <a:r>
              <a:rPr lang="en-US" sz="1800" dirty="0">
                <a:latin typeface="Times New Roman" panose="02020603050405020304" pitchFamily="18" charset="0"/>
                <a:cs typeface="Times New Roman" panose="02020603050405020304" pitchFamily="18" charset="0"/>
              </a:rPr>
              <a:t> 120 </a:t>
            </a:r>
            <a:r>
              <a:rPr lang="en-US" sz="1800" dirty="0" err="1">
                <a:latin typeface="Times New Roman" panose="02020603050405020304" pitchFamily="18" charset="0"/>
                <a:cs typeface="Times New Roman" panose="02020603050405020304" pitchFamily="18" charset="0"/>
              </a:rPr>
              <a:t>сати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незаштићеног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сексуалног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односа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инсертовати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интраутерини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уложак</a:t>
            </a:r>
            <a:r>
              <a:rPr lang="en-US" sz="1800" dirty="0">
                <a:latin typeface="Times New Roman" panose="02020603050405020304" pitchFamily="18" charset="0"/>
                <a:cs typeface="Times New Roman" panose="02020603050405020304" pitchFamily="18" charset="0"/>
              </a:rPr>
              <a:t> с </a:t>
            </a:r>
            <a:r>
              <a:rPr lang="en-US" sz="1800" dirty="0" err="1">
                <a:latin typeface="Times New Roman" panose="02020603050405020304" pitchFamily="18" charset="0"/>
                <a:cs typeface="Times New Roman" panose="02020603050405020304" pitchFamily="18" charset="0"/>
              </a:rPr>
              <a:t>бакром</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p:txBody>
      </p:sp>
      <p:sp>
        <p:nvSpPr>
          <p:cNvPr id="323" name="Google Shape;323;gd63bc8c32b_2_200"/>
          <p:cNvSpPr txBox="1"/>
          <p:nvPr/>
        </p:nvSpPr>
        <p:spPr>
          <a:xfrm>
            <a:off x="477399" y="5250903"/>
            <a:ext cx="11314322" cy="923289"/>
          </a:xfrm>
          <a:prstGeom prst="rect">
            <a:avLst/>
          </a:prstGeom>
          <a:noFill/>
          <a:ln>
            <a:noFill/>
          </a:ln>
        </p:spPr>
        <p:txBody>
          <a:bodyPr spcFirstLastPara="1" wrap="square" lIns="91425" tIns="45700" rIns="91425" bIns="45700" anchor="t" anchorCtr="0">
            <a:spAutoFit/>
          </a:bodyPr>
          <a:lstStyle/>
          <a:p>
            <a:pPr algn="ct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Седлецки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К, и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остали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чланови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Радне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групе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Министарства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здравља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Републике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Србије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сексуално</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и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репродуктивно</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здравље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Клиничке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смернице</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за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контрацепцију</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Београд</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Популациони</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фонд</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Уједињених</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нација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2020.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Доступно</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i="1" dirty="0" err="1">
                <a:solidFill>
                  <a:schemeClr val="dk1"/>
                </a:solidFill>
                <a:latin typeface="Times New Roman" panose="02020603050405020304" pitchFamily="18" charset="0"/>
                <a:ea typeface="Calibri"/>
                <a:cs typeface="Times New Roman" panose="02020603050405020304" pitchFamily="18" charset="0"/>
                <a:sym typeface="Calibri"/>
              </a:rPr>
              <a:t>на</a:t>
            </a:r>
            <a:r>
              <a:rPr lang="en-US" i="1" dirty="0">
                <a:solidFill>
                  <a:schemeClr val="dk1"/>
                </a:solidFill>
                <a:latin typeface="Times New Roman" panose="02020603050405020304" pitchFamily="18" charset="0"/>
                <a:ea typeface="Calibri"/>
                <a:cs typeface="Times New Roman" panose="02020603050405020304" pitchFamily="18" charset="0"/>
                <a:sym typeface="Calibri"/>
              </a:rPr>
              <a:t>:  https://www.imd.org.rs/pdf/republicki-centar/klinicke_smernice_za_kontracepciju_2020.pdf</a:t>
            </a:r>
            <a:endParaRPr i="1" dirty="0">
              <a:solidFill>
                <a:srgbClr val="1E4E79"/>
              </a:solidFill>
              <a:latin typeface="Times New Roman" panose="02020603050405020304" pitchFamily="18" charset="0"/>
              <a:ea typeface="Tahoma"/>
              <a:cs typeface="Times New Roman" panose="02020603050405020304" pitchFamily="18" charset="0"/>
              <a:sym typeface="Tahoma"/>
            </a:endParaRPr>
          </a:p>
        </p:txBody>
      </p:sp>
    </p:spTree>
    <p:extLst>
      <p:ext uri="{BB962C8B-B14F-4D97-AF65-F5344CB8AC3E}">
        <p14:creationId xmlns:p14="http://schemas.microsoft.com/office/powerpoint/2010/main" val="240125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2" name="Title 1"/>
          <p:cNvSpPr>
            <a:spLocks noGrp="1"/>
          </p:cNvSpPr>
          <p:nvPr>
            <p:ph type="title"/>
          </p:nvPr>
        </p:nvSpPr>
        <p:spPr>
          <a:xfrm>
            <a:off x="2308635" y="352280"/>
            <a:ext cx="7813784" cy="706942"/>
          </a:xfrm>
        </p:spPr>
        <p:txBody>
          <a:bodyPr>
            <a:normAutofit/>
          </a:bodyPr>
          <a:lstStyle/>
          <a:p>
            <a:pPr algn="ctr">
              <a:lnSpc>
                <a:spcPct val="125000"/>
              </a:lnSpc>
              <a:spcBef>
                <a:spcPts val="1200"/>
              </a:spcBef>
            </a:pPr>
            <a:r>
              <a:rPr lang="sr-Cyrl-RS" sz="2600" b="1" spc="100" dirty="0" smtClean="0">
                <a:latin typeface="Times New Roman" panose="02020603050405020304" pitchFamily="18" charset="0"/>
                <a:cs typeface="Times New Roman" panose="02020603050405020304" pitchFamily="18" charset="0"/>
              </a:rPr>
              <a:t>ЕПИДЕМИОЛОГИЈА</a:t>
            </a:r>
            <a:endParaRPr lang="en-US" sz="2600" b="1" spc="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5878" y="1861853"/>
            <a:ext cx="10715051" cy="3821689"/>
          </a:xfrm>
        </p:spPr>
        <p:txBody>
          <a:bodyPr>
            <a:norm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Трудноћа у адолесценцији је велики здравствени и социјални проблем у свим земљама света</a:t>
            </a:r>
            <a:r>
              <a:rPr lang="sr-Latn-RS" sz="1800" dirty="0">
                <a:latin typeface="Times New Roman" panose="02020603050405020304" pitchFamily="18" charset="0"/>
                <a:cs typeface="Times New Roman" panose="02020603050405020304" pitchFamily="18" charset="0"/>
              </a:rPr>
              <a:t>.</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Преко 80% трудноћа адолесценткиња није планирано</a:t>
            </a:r>
            <a:r>
              <a:rPr lang="sr-Latn-RS" sz="1800" dirty="0">
                <a:latin typeface="Times New Roman" panose="02020603050405020304" pitchFamily="18" charset="0"/>
                <a:cs typeface="Times New Roman" panose="02020603050405020304" pitchFamily="18" charset="0"/>
              </a:rPr>
              <a:t>.</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Половина свих предбрачних трудноћа настане у првих шест месеци сексуалне активности</a:t>
            </a:r>
            <a:r>
              <a:rPr lang="sr-Latn-RS" sz="1800" dirty="0">
                <a:latin typeface="Times New Roman" panose="02020603050405020304" pitchFamily="18" charset="0"/>
                <a:cs typeface="Times New Roman" panose="02020603050405020304" pitchFamily="18" charset="0"/>
              </a:rPr>
              <a:t>.</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У свету годишње око 16 милиона адолесценткиња узраста </a:t>
            </a:r>
            <a:br>
              <a:rPr lang="sr-Cyrl-RS" sz="1800" dirty="0">
                <a:latin typeface="Times New Roman" panose="02020603050405020304" pitchFamily="18" charset="0"/>
                <a:cs typeface="Times New Roman" panose="02020603050405020304" pitchFamily="18" charset="0"/>
              </a:rPr>
            </a:br>
            <a:r>
              <a:rPr lang="sr-Cyrl-RS" sz="1800" dirty="0">
                <a:latin typeface="Times New Roman" panose="02020603050405020304" pitchFamily="18" charset="0"/>
                <a:cs typeface="Times New Roman" panose="02020603050405020304" pitchFamily="18" charset="0"/>
              </a:rPr>
              <a:t>15 – 19 година оствари материнство</a:t>
            </a:r>
            <a:r>
              <a:rPr lang="sr-Latn-RS" sz="1800" dirty="0">
                <a:latin typeface="Times New Roman" panose="02020603050405020304" pitchFamily="18" charset="0"/>
                <a:cs typeface="Times New Roman" panose="02020603050405020304" pitchFamily="18" charset="0"/>
              </a:rPr>
              <a:t>.</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Трудноће се чешће дешавају сиромашним и мање образованим адолесценткињама из руралних средина</a:t>
            </a:r>
            <a:r>
              <a:rPr lang="sr-Latn-RS" sz="1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7550171" y="5683542"/>
            <a:ext cx="3899338" cy="369332"/>
          </a:xfrm>
          <a:prstGeom prst="rect">
            <a:avLst/>
          </a:prstGeom>
          <a:noFill/>
        </p:spPr>
        <p:txBody>
          <a:bodyPr wrap="square" rtlCol="0">
            <a:spAutoFit/>
          </a:bodyPr>
          <a:lstStyle/>
          <a:p>
            <a:pPr algn="r"/>
            <a:r>
              <a:rPr lang="sr-Cyrl-RS" i="1" dirty="0">
                <a:latin typeface="Times New Roman" panose="02020603050405020304" pitchFamily="18" charset="0"/>
                <a:cs typeface="Times New Roman" panose="02020603050405020304" pitchFamily="18" charset="0"/>
              </a:rPr>
              <a:t>Светска здравствена организација</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25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2" name="Title 1"/>
          <p:cNvSpPr>
            <a:spLocks noGrp="1"/>
          </p:cNvSpPr>
          <p:nvPr>
            <p:ph type="title"/>
          </p:nvPr>
        </p:nvSpPr>
        <p:spPr>
          <a:xfrm>
            <a:off x="672029" y="588579"/>
            <a:ext cx="10873648" cy="953782"/>
          </a:xfrm>
        </p:spPr>
        <p:txBody>
          <a:bodyPr>
            <a:noAutofit/>
          </a:bodyPr>
          <a:lstStyle/>
          <a:p>
            <a:pPr algn="ctr">
              <a:lnSpc>
                <a:spcPct val="125000"/>
              </a:lnSpc>
              <a:spcBef>
                <a:spcPts val="1200"/>
              </a:spcBef>
            </a:pPr>
            <a:r>
              <a:rPr lang="sr-Cyrl-RS" sz="2600" b="1" spc="100" dirty="0" smtClean="0">
                <a:latin typeface="Times New Roman" panose="02020603050405020304" pitchFamily="18" charset="0"/>
                <a:cs typeface="Times New Roman" panose="02020603050405020304" pitchFamily="18" charset="0"/>
              </a:rPr>
              <a:t>УЧЕСТАЛОСТ ТРУДНОЋА МЕЂУ АДОЛЕСЦЕНТКИЊАМА У СРБИЈИ</a:t>
            </a:r>
            <a:endParaRPr lang="en-US" sz="2600" b="1" spc="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4911" y="1859216"/>
            <a:ext cx="11127036" cy="3047371"/>
          </a:xfrm>
        </p:spPr>
        <p:txBody>
          <a:bodyPr>
            <a:norm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Удео новорођенчади мајки адолесцентног узраста је око 3</a:t>
            </a:r>
            <a:r>
              <a:rPr lang="sr-Latn-R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a:t>
            </a:r>
            <a:endParaRPr lang="sr-Latn-RS" sz="1800" dirty="0">
              <a:latin typeface="Times New Roman" panose="02020603050405020304" pitchFamily="18" charset="0"/>
              <a:cs typeface="Times New Roman" panose="02020603050405020304" pitchFamily="18" charset="0"/>
            </a:endParaRP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Удео прекида трудноће који се изврше код адолесценткиња је </a:t>
            </a:r>
            <a:r>
              <a:rPr lang="sr-Latn-RS" sz="1800" dirty="0">
                <a:latin typeface="Times New Roman" panose="02020603050405020304" pitchFamily="18" charset="0"/>
                <a:cs typeface="Times New Roman" panose="02020603050405020304" pitchFamily="18" charset="0"/>
              </a:rPr>
              <a:t>3</a:t>
            </a:r>
            <a:r>
              <a:rPr lang="sr-Cyrl-RS" sz="1800" dirty="0">
                <a:latin typeface="Times New Roman" panose="02020603050405020304" pitchFamily="18" charset="0"/>
                <a:cs typeface="Times New Roman" panose="02020603050405020304" pitchFamily="18" charset="0"/>
              </a:rPr>
              <a:t>-4</a:t>
            </a:r>
            <a:r>
              <a:rPr lang="sr-Latn-R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a:t>
            </a:r>
            <a:endParaRPr lang="sr-Latn-RS" sz="1800" dirty="0">
              <a:latin typeface="Times New Roman" panose="02020603050405020304" pitchFamily="18" charset="0"/>
              <a:cs typeface="Times New Roman" panose="02020603050405020304" pitchFamily="18" charset="0"/>
            </a:endParaRP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Постоје разлике у обиму рађања у адолесценцији – међу женама старости 20 – 24 године је прво дете пре навршених 18 година родило:</a:t>
            </a:r>
          </a:p>
          <a:p>
            <a:pPr marL="461963" indent="-230188">
              <a:lnSpc>
                <a:spcPct val="125000"/>
              </a:lnSpc>
              <a:spcAft>
                <a:spcPts val="0"/>
              </a:spcAft>
              <a:buFont typeface="Wingdings" panose="05000000000000000000" pitchFamily="2" charset="2"/>
              <a:buChar char="ü"/>
            </a:pPr>
            <a:r>
              <a:rPr lang="sr-Cyrl-RS" sz="1800" dirty="0">
                <a:latin typeface="Times New Roman" panose="02020603050405020304" pitchFamily="18" charset="0"/>
                <a:cs typeface="Times New Roman" panose="02020603050405020304" pitchFamily="18" charset="0"/>
              </a:rPr>
              <a:t>Општа популација - 2,8%</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Процењена стопа адолесцентних трудноћа је 50/1.000 девојака узраста 15 – 19 година у календарској години </a:t>
            </a:r>
          </a:p>
        </p:txBody>
      </p:sp>
      <p:sp>
        <p:nvSpPr>
          <p:cNvPr id="4" name="TextBox 3"/>
          <p:cNvSpPr txBox="1"/>
          <p:nvPr/>
        </p:nvSpPr>
        <p:spPr>
          <a:xfrm>
            <a:off x="594911" y="5102249"/>
            <a:ext cx="11127036" cy="1200329"/>
          </a:xfrm>
          <a:prstGeom prst="rect">
            <a:avLst/>
          </a:prstGeom>
          <a:noFill/>
        </p:spPr>
        <p:txBody>
          <a:bodyPr wrap="square" rtlCol="0">
            <a:spAutoFit/>
          </a:bodyPr>
          <a:lstStyle/>
          <a:p>
            <a:pPr algn="ctr"/>
            <a:r>
              <a:rPr lang="ru-RU" i="1" dirty="0">
                <a:latin typeface="Times New Roman" panose="02020603050405020304" pitchFamily="18" charset="0"/>
                <a:cs typeface="Times New Roman" panose="02020603050405020304" pitchFamily="18" charset="0"/>
              </a:rPr>
              <a:t>Институт за јавно здравље Србије</a:t>
            </a:r>
            <a:r>
              <a:rPr lang="sr-Latn-RS" i="1"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Здравствено-статистички годишњак Републике Србије 2019</a:t>
            </a:r>
            <a:r>
              <a:rPr lang="sr-Latn-RS" i="1" dirty="0">
                <a:latin typeface="Times New Roman" panose="02020603050405020304" pitchFamily="18" charset="0"/>
                <a:cs typeface="Times New Roman" panose="02020603050405020304" pitchFamily="18" charset="0"/>
              </a:rPr>
              <a:t>.</a:t>
            </a:r>
            <a:endParaRPr lang="sr-Cyrl-RS" i="1" dirty="0">
              <a:latin typeface="Times New Roman" panose="02020603050405020304" pitchFamily="18" charset="0"/>
              <a:cs typeface="Times New Roman" panose="02020603050405020304" pitchFamily="18" charset="0"/>
            </a:endParaRPr>
          </a:p>
          <a:p>
            <a:pPr algn="ctr"/>
            <a:r>
              <a:rPr lang="sr-Cyrl-RS" i="1" dirty="0">
                <a:latin typeface="Times New Roman" panose="02020603050405020304" pitchFamily="18" charset="0"/>
                <a:cs typeface="Times New Roman" panose="02020603050405020304" pitchFamily="18" charset="0"/>
              </a:rPr>
              <a:t>Републички завод за статистику и УНИЦЕФ. Истраживање вишеструких показатеља положаја жена и деце у Србији и истраживање вишеструких показатеља положаја жена и деце у Ромским насељима, 2019, Извештај о налазима истраживања.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5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
        <p:nvSpPr>
          <p:cNvPr id="2" name="Title 1"/>
          <p:cNvSpPr>
            <a:spLocks noGrp="1"/>
          </p:cNvSpPr>
          <p:nvPr>
            <p:ph type="title"/>
          </p:nvPr>
        </p:nvSpPr>
        <p:spPr>
          <a:xfrm>
            <a:off x="1097280" y="99632"/>
            <a:ext cx="10058400" cy="1112224"/>
          </a:xfrm>
        </p:spPr>
        <p:txBody>
          <a:bodyPr>
            <a:normAutofit/>
          </a:bodyPr>
          <a:lstStyle/>
          <a:p>
            <a:pPr algn="ctr">
              <a:lnSpc>
                <a:spcPct val="125000"/>
              </a:lnSpc>
              <a:spcBef>
                <a:spcPts val="1200"/>
              </a:spcBef>
            </a:pPr>
            <a:r>
              <a:rPr lang="sr-Cyrl-RS" sz="2600" b="1" spc="100" dirty="0" smtClean="0">
                <a:latin typeface="Times New Roman" panose="02020603050405020304" pitchFamily="18" charset="0"/>
                <a:cs typeface="Times New Roman" panose="02020603050405020304" pitchFamily="18" charset="0"/>
              </a:rPr>
              <a:t>УЗРОЦИ ТРУДНОЋА У АДОЛЕСЦЕНЦИЈИ</a:t>
            </a:r>
            <a:endParaRPr lang="en-US" sz="2600" b="1" spc="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317" y="2103399"/>
            <a:ext cx="10719412" cy="3471137"/>
          </a:xfrm>
        </p:spPr>
        <p:txBody>
          <a:bodyPr>
            <a:norm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Све већи несклад између ранијег телесног сазревања и знатно каснијег постизања психосоцијалне зрелости</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Ранији узраст почетка сексуалне активности</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Психосоцијална обележја адолесцената</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Раширеност ризичног понашања младих које угрожава њихово репродуктивно здравље</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Недовољно знање о физиологији репродукције и делотворним начинима спречавања зачећа, одсуство системских решења везаних за едукацију у области заштите репродуктивног здравља</a:t>
            </a:r>
          </a:p>
        </p:txBody>
      </p:sp>
    </p:spTree>
    <p:extLst>
      <p:ext uri="{BB962C8B-B14F-4D97-AF65-F5344CB8AC3E}">
        <p14:creationId xmlns:p14="http://schemas.microsoft.com/office/powerpoint/2010/main" val="7499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632"/>
            <a:ext cx="10058400" cy="1156292"/>
          </a:xfrm>
        </p:spPr>
        <p:txBody>
          <a:bodyPr>
            <a:normAutofit/>
          </a:bodyPr>
          <a:lstStyle/>
          <a:p>
            <a:pPr algn="ctr">
              <a:lnSpc>
                <a:spcPct val="125000"/>
              </a:lnSpc>
              <a:spcBef>
                <a:spcPts val="1200"/>
              </a:spcBef>
            </a:pPr>
            <a:r>
              <a:rPr lang="sr-Cyrl-RS" sz="2600" b="1" spc="100" dirty="0" smtClean="0">
                <a:latin typeface="Times New Roman" panose="02020603050405020304" pitchFamily="18" charset="0"/>
                <a:cs typeface="Times New Roman" panose="02020603050405020304" pitchFamily="18" charset="0"/>
              </a:rPr>
              <a:t>УЗРОЦИ ТРУДНОЋА У АДОЛЕСЦЕНЦИЈИ</a:t>
            </a:r>
            <a:endParaRPr lang="en-US" sz="2600" b="1" spc="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9484" y="2396485"/>
            <a:ext cx="10730429" cy="3299235"/>
          </a:xfrm>
        </p:spPr>
        <p:txBody>
          <a:bodyPr>
            <a:norm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Пасиван однос родитеља према сексуалности и заштити репродуктивног здравља њихове деце</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Погрешни извори информисања (вршњаци, средства јавног информисања)</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Постојање предрасуда о савременој контрацепцији</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Недовољна приступачност здравствених служби за пружање услуга саветовања о сексуалности и заштити репродуктивног здравља младих</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Слабија доступност савремене контрацепције због високе цене</a:t>
            </a:r>
          </a:p>
          <a:p>
            <a:pPr marL="0" indent="0">
              <a:lnSpc>
                <a:spcPct val="125000"/>
              </a:lnSpc>
              <a:spcAft>
                <a:spcPts val="0"/>
              </a:spcAft>
              <a:buNone/>
            </a:pP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Tree>
    <p:extLst>
      <p:ext uri="{BB962C8B-B14F-4D97-AF65-F5344CB8AC3E}">
        <p14:creationId xmlns:p14="http://schemas.microsoft.com/office/powerpoint/2010/main" val="266187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
        <p:nvSpPr>
          <p:cNvPr id="2" name="Title 1"/>
          <p:cNvSpPr>
            <a:spLocks noGrp="1"/>
          </p:cNvSpPr>
          <p:nvPr>
            <p:ph type="title"/>
          </p:nvPr>
        </p:nvSpPr>
        <p:spPr>
          <a:xfrm>
            <a:off x="1097280" y="99632"/>
            <a:ext cx="10058400" cy="1206302"/>
          </a:xfrm>
        </p:spPr>
        <p:txBody>
          <a:bodyPr>
            <a:noAutofit/>
          </a:bodyPr>
          <a:lstStyle/>
          <a:p>
            <a:pPr algn="ctr">
              <a:lnSpc>
                <a:spcPct val="125000"/>
              </a:lnSpc>
              <a:spcBef>
                <a:spcPts val="1200"/>
              </a:spcBef>
            </a:pPr>
            <a:r>
              <a:rPr lang="sr-Cyrl-RS" sz="2000" b="1" dirty="0">
                <a:latin typeface="Times New Roman" panose="02020603050405020304" pitchFamily="18" charset="0"/>
                <a:cs typeface="Times New Roman" panose="02020603050405020304" pitchFamily="18" charset="0"/>
              </a:rPr>
              <a:t>Закон о поступку прекида трудноће у здравственим установама </a:t>
            </a:r>
            <a:br>
              <a:rPr lang="sr-Cyrl-RS" sz="2000" b="1" dirty="0">
                <a:latin typeface="Times New Roman" panose="02020603050405020304" pitchFamily="18" charset="0"/>
                <a:cs typeface="Times New Roman" panose="02020603050405020304" pitchFamily="18" charset="0"/>
              </a:rPr>
            </a:br>
            <a:r>
              <a:rPr lang="sr-Cyrl-RS" sz="2000" b="1" i="1" dirty="0">
                <a:latin typeface="Times New Roman" panose="02020603050405020304" pitchFamily="18" charset="0"/>
                <a:cs typeface="Times New Roman" panose="02020603050405020304" pitchFamily="18" charset="0"/>
              </a:rPr>
              <a:t>(„Сл. гласник РС“ бр. </a:t>
            </a:r>
            <a:r>
              <a:rPr lang="en-US" sz="2000" b="1" i="1" dirty="0">
                <a:latin typeface="Times New Roman" panose="02020603050405020304" pitchFamily="18" charset="0"/>
                <a:cs typeface="Times New Roman" panose="02020603050405020304" pitchFamily="18" charset="0"/>
              </a:rPr>
              <a:t>16/95 </a:t>
            </a:r>
            <a:r>
              <a:rPr lang="sr-Cyrl-RS" sz="2000" b="1" i="1" dirty="0" err="1">
                <a:latin typeface="Times New Roman" panose="02020603050405020304" pitchFamily="18" charset="0"/>
                <a:cs typeface="Times New Roman" panose="02020603050405020304" pitchFamily="18" charset="0"/>
              </a:rPr>
              <a:t>и</a:t>
            </a:r>
            <a:r>
              <a:rPr lang="en-US" sz="2000" b="1" i="1" dirty="0">
                <a:latin typeface="Times New Roman" panose="02020603050405020304" pitchFamily="18" charset="0"/>
                <a:cs typeface="Times New Roman" panose="02020603050405020304" pitchFamily="18" charset="0"/>
              </a:rPr>
              <a:t> 101/2005 - </a:t>
            </a:r>
            <a:r>
              <a:rPr lang="sr-Cyrl-RS" sz="2000" b="1" i="1" dirty="0">
                <a:latin typeface="Times New Roman" panose="02020603050405020304" pitchFamily="18" charset="0"/>
                <a:cs typeface="Times New Roman" panose="02020603050405020304" pitchFamily="18" charset="0"/>
              </a:rPr>
              <a:t>др</a:t>
            </a:r>
            <a:r>
              <a:rPr lang="en-US" sz="2000" b="1" i="1" dirty="0">
                <a:latin typeface="Times New Roman" panose="02020603050405020304" pitchFamily="18" charset="0"/>
                <a:cs typeface="Times New Roman" panose="02020603050405020304" pitchFamily="18" charset="0"/>
              </a:rPr>
              <a:t>. </a:t>
            </a:r>
            <a:r>
              <a:rPr lang="sr-Cyrl-RS" sz="2000" b="1" i="1" dirty="0">
                <a:latin typeface="Times New Roman" panose="02020603050405020304" pitchFamily="18" charset="0"/>
                <a:cs typeface="Times New Roman" panose="02020603050405020304" pitchFamily="18" charset="0"/>
              </a:rPr>
              <a:t>закон</a:t>
            </a:r>
            <a:r>
              <a:rPr lang="en-US" sz="2000" b="1" i="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837282" y="1861853"/>
            <a:ext cx="10895682" cy="4384711"/>
          </a:xfrm>
        </p:spPr>
        <p:txBody>
          <a:bodyPr>
            <a:no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Прекид трудноће се може извршити само на захтев трудне жене старости 16 и више година.</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За прекид трудноће код лица млађег од 16 година и лица потпуно лишеног пословне способности, потребна је и писмена сагласност родитеља, односно стараоца</a:t>
            </a:r>
            <a:r>
              <a:rPr lang="en-US" sz="1800" dirty="0">
                <a:latin typeface="Times New Roman" panose="02020603050405020304" pitchFamily="18" charset="0"/>
                <a:cs typeface="Times New Roman" panose="02020603050405020304" pitchFamily="18" charset="0"/>
              </a:rPr>
              <a:t>.</a:t>
            </a:r>
            <a:endParaRPr lang="sr-Cyrl-RS" sz="1800" dirty="0">
              <a:latin typeface="Times New Roman" panose="02020603050405020304" pitchFamily="18" charset="0"/>
              <a:cs typeface="Times New Roman" panose="02020603050405020304" pitchFamily="18" charset="0"/>
            </a:endParaRP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Прекид трудноће може се извршити до навршене десете недеље трудноће. Изузетно, прекид трудноће може се извршити и после навршене десете недеље трудноће:</a:t>
            </a:r>
          </a:p>
          <a:p>
            <a:pPr marL="971550" lvl="1" indent="-514350">
              <a:lnSpc>
                <a:spcPct val="125000"/>
              </a:lnSpc>
              <a:spcBef>
                <a:spcPts val="1200"/>
              </a:spcBef>
              <a:spcAft>
                <a:spcPts val="0"/>
              </a:spcAft>
              <a:buFont typeface="+mj-lt"/>
              <a:buAutoNum type="arabicPeriod"/>
            </a:pPr>
            <a:r>
              <a:rPr lang="sr-Cyrl-RS" dirty="0">
                <a:latin typeface="Times New Roman" panose="02020603050405020304" pitchFamily="18" charset="0"/>
                <a:cs typeface="Times New Roman" panose="02020603050405020304" pitchFamily="18" charset="0"/>
              </a:rPr>
              <a:t>Када се на други начин не може спасити живот или отклонити тешко нарушавање здравља жене;</a:t>
            </a:r>
          </a:p>
          <a:p>
            <a:pPr marL="971550" lvl="1" indent="-514350">
              <a:lnSpc>
                <a:spcPct val="125000"/>
              </a:lnSpc>
              <a:spcBef>
                <a:spcPts val="1200"/>
              </a:spcBef>
              <a:spcAft>
                <a:spcPts val="0"/>
              </a:spcAft>
              <a:buFont typeface="+mj-lt"/>
              <a:buAutoNum type="arabicPeriod"/>
            </a:pPr>
            <a:r>
              <a:rPr lang="sr-Cyrl-RS" dirty="0">
                <a:latin typeface="Times New Roman" panose="02020603050405020304" pitchFamily="18" charset="0"/>
                <a:cs typeface="Times New Roman" panose="02020603050405020304" pitchFamily="18" charset="0"/>
              </a:rPr>
              <a:t>Када постоје медицински докази да ће се родити дете са тешким телесним или душевним недостацима;</a:t>
            </a:r>
          </a:p>
          <a:p>
            <a:pPr marL="971550" lvl="1" indent="-514350">
              <a:lnSpc>
                <a:spcPct val="125000"/>
              </a:lnSpc>
              <a:spcBef>
                <a:spcPts val="1200"/>
              </a:spcBef>
              <a:spcAft>
                <a:spcPts val="0"/>
              </a:spcAft>
              <a:buFont typeface="+mj-lt"/>
              <a:buAutoNum type="arabicPeriod"/>
            </a:pPr>
            <a:r>
              <a:rPr lang="sr-Cyrl-RS" dirty="0">
                <a:latin typeface="Times New Roman" panose="02020603050405020304" pitchFamily="18" charset="0"/>
                <a:cs typeface="Times New Roman" panose="02020603050405020304" pitchFamily="18" charset="0"/>
              </a:rPr>
              <a:t>Када је до зачећа дошло извршењем кривичног дела (силовање, обљуба над малолетним лицем, родоскрнављење).</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24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119" y="1305933"/>
            <a:ext cx="12114882" cy="555920"/>
          </a:xfrm>
          <a:prstGeom prst="rect">
            <a:avLst/>
          </a:prstGeom>
        </p:spPr>
      </p:pic>
      <p:sp>
        <p:nvSpPr>
          <p:cNvPr id="2" name="Title 1"/>
          <p:cNvSpPr>
            <a:spLocks noGrp="1"/>
          </p:cNvSpPr>
          <p:nvPr>
            <p:ph type="title"/>
          </p:nvPr>
        </p:nvSpPr>
        <p:spPr>
          <a:xfrm>
            <a:off x="2333299" y="365130"/>
            <a:ext cx="7706053" cy="890794"/>
          </a:xfrm>
        </p:spPr>
        <p:txBody>
          <a:bodyPr>
            <a:normAutofit/>
          </a:bodyPr>
          <a:lstStyle/>
          <a:p>
            <a:pPr algn="ctr">
              <a:lnSpc>
                <a:spcPct val="125000"/>
              </a:lnSpc>
              <a:spcBef>
                <a:spcPts val="1200"/>
              </a:spcBef>
            </a:pPr>
            <a:r>
              <a:rPr lang="sr-Cyrl-RS" sz="2600" b="1" spc="100" dirty="0" smtClean="0">
                <a:latin typeface="Times New Roman" panose="02020603050405020304" pitchFamily="18" charset="0"/>
                <a:cs typeface="Times New Roman" panose="02020603050405020304" pitchFamily="18" charset="0"/>
              </a:rPr>
              <a:t>ОДЛУКА О ИСХОДУ ТРУДНОЋЕ</a:t>
            </a:r>
            <a:endParaRPr lang="en-US" sz="2600" b="1" spc="1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10984" y="1690690"/>
            <a:ext cx="4750676" cy="646331"/>
          </a:xfrm>
          <a:prstGeom prst="rect">
            <a:avLst/>
          </a:prstGeom>
          <a:noFill/>
        </p:spPr>
        <p:txBody>
          <a:bodyPr wrap="square" rtlCol="0">
            <a:spAutoFit/>
          </a:bodyPr>
          <a:lstStyle/>
          <a:p>
            <a:pPr algn="ctr"/>
            <a:r>
              <a:rPr lang="sr-Cyrl-RS" dirty="0">
                <a:latin typeface="Times New Roman" panose="02020603050405020304" pitchFamily="18" charset="0"/>
                <a:cs typeface="Times New Roman" panose="02020603050405020304" pitchFamily="18" charset="0"/>
              </a:rPr>
              <a:t>АДОЛЕСЦЕНТКИЊИ ЧЕСТО ПОТРЕБНА СТРУЧНА ПОМОЋ</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2119962" y="1255924"/>
            <a:ext cx="7919390" cy="4645555"/>
          </a:xfrm>
          <a:prstGeom prst="rect">
            <a:avLst/>
          </a:prstGeom>
        </p:spPr>
      </p:pic>
    </p:spTree>
    <p:extLst>
      <p:ext uri="{BB962C8B-B14F-4D97-AF65-F5344CB8AC3E}">
        <p14:creationId xmlns:p14="http://schemas.microsoft.com/office/powerpoint/2010/main" val="374724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77118" y="1342150"/>
            <a:ext cx="12114882" cy="555920"/>
          </a:xfrm>
          <a:prstGeom prst="rect">
            <a:avLst/>
          </a:prstGeom>
        </p:spPr>
      </p:pic>
      <p:sp>
        <p:nvSpPr>
          <p:cNvPr id="2" name="Title 1"/>
          <p:cNvSpPr>
            <a:spLocks noGrp="1"/>
          </p:cNvSpPr>
          <p:nvPr>
            <p:ph type="title"/>
          </p:nvPr>
        </p:nvSpPr>
        <p:spPr>
          <a:xfrm>
            <a:off x="0" y="0"/>
            <a:ext cx="12192000" cy="652785"/>
          </a:xfrm>
          <a:noFill/>
          <a:ln>
            <a:noFill/>
          </a:ln>
        </p:spPr>
        <p:txBody>
          <a:bodyPr>
            <a:noAutofit/>
          </a:bodyPr>
          <a:lstStyle/>
          <a:p>
            <a:pPr algn="ctr">
              <a:lnSpc>
                <a:spcPct val="125000"/>
              </a:lnSpc>
              <a:spcBef>
                <a:spcPts val="1200"/>
              </a:spcBef>
            </a:pPr>
            <a:r>
              <a:rPr lang="sr-Cyrl-RS" sz="2400" b="1" spc="100" dirty="0" smtClean="0">
                <a:solidFill>
                  <a:schemeClr val="tx1"/>
                </a:solidFill>
                <a:latin typeface="Times New Roman" panose="02020603050405020304" pitchFamily="18" charset="0"/>
                <a:cs typeface="Times New Roman" panose="02020603050405020304" pitchFamily="18" charset="0"/>
              </a:rPr>
              <a:t>ПОСЛЕДИЦЕ НАСТАВКА ТРУДНОЋЕ И РАЂАЊА У АДОЛЕСЦЕНЦИЈИ</a:t>
            </a:r>
            <a:endParaRPr lang="en-US" sz="2400" b="1" spc="1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670089" y="796211"/>
            <a:ext cx="10851821" cy="5419814"/>
          </a:xfrm>
          <a:prstGeom prst="rect">
            <a:avLst/>
          </a:prstGeom>
        </p:spPr>
      </p:pic>
    </p:spTree>
    <p:extLst>
      <p:ext uri="{BB962C8B-B14F-4D97-AF65-F5344CB8AC3E}">
        <p14:creationId xmlns:p14="http://schemas.microsoft.com/office/powerpoint/2010/main" val="126103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77118" y="1342150"/>
            <a:ext cx="12114882" cy="555920"/>
          </a:xfrm>
          <a:prstGeom prst="rect">
            <a:avLst/>
          </a:prstGeom>
        </p:spPr>
      </p:pic>
      <p:sp>
        <p:nvSpPr>
          <p:cNvPr id="2" name="Title 1"/>
          <p:cNvSpPr>
            <a:spLocks noGrp="1"/>
          </p:cNvSpPr>
          <p:nvPr>
            <p:ph type="title"/>
          </p:nvPr>
        </p:nvSpPr>
        <p:spPr>
          <a:xfrm>
            <a:off x="198302" y="0"/>
            <a:ext cx="11909233" cy="664577"/>
          </a:xfrm>
          <a:noFill/>
          <a:ln>
            <a:noFill/>
          </a:ln>
        </p:spPr>
        <p:txBody>
          <a:bodyPr>
            <a:noAutofit/>
          </a:bodyPr>
          <a:lstStyle/>
          <a:p>
            <a:pPr algn="ctr">
              <a:lnSpc>
                <a:spcPct val="125000"/>
              </a:lnSpc>
              <a:spcBef>
                <a:spcPts val="1200"/>
              </a:spcBef>
            </a:pPr>
            <a:r>
              <a:rPr lang="sr-Cyrl-RS" sz="2400" b="1" spc="100" dirty="0" smtClean="0">
                <a:solidFill>
                  <a:schemeClr val="tx1"/>
                </a:solidFill>
                <a:latin typeface="Times New Roman" panose="02020603050405020304" pitchFamily="18" charset="0"/>
                <a:cs typeface="Times New Roman" panose="02020603050405020304" pitchFamily="18" charset="0"/>
              </a:rPr>
              <a:t>ПОСЛЕДИЦЕ НАМЕРНИХ ПРЕКИДА ТРУДНОЋЕ У АДОЛЕСЦЕНЦИЈИ</a:t>
            </a:r>
            <a:endParaRPr lang="en-US" sz="2400" b="1" spc="1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27007" y="785194"/>
            <a:ext cx="10851821" cy="5419814"/>
          </a:xfrm>
          <a:prstGeom prst="rect">
            <a:avLst/>
          </a:prstGeom>
        </p:spPr>
      </p:pic>
    </p:spTree>
    <p:extLst>
      <p:ext uri="{BB962C8B-B14F-4D97-AF65-F5344CB8AC3E}">
        <p14:creationId xmlns:p14="http://schemas.microsoft.com/office/powerpoint/2010/main" val="415078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d63bc8c32b_2_75"/>
          <p:cNvSpPr txBox="1">
            <a:spLocks noGrp="1"/>
          </p:cNvSpPr>
          <p:nvPr>
            <p:ph type="ctrTitle"/>
          </p:nvPr>
        </p:nvSpPr>
        <p:spPr>
          <a:xfrm>
            <a:off x="2209800" y="1122363"/>
            <a:ext cx="7772400" cy="2387600"/>
          </a:xfrm>
          <a:prstGeom prst="rect">
            <a:avLst/>
          </a:prstGeom>
          <a:noFill/>
          <a:ln>
            <a:noFill/>
          </a:ln>
        </p:spPr>
        <p:txBody>
          <a:bodyPr spcFirstLastPara="1" vert="horz" wrap="square" lIns="91425" tIns="45700" rIns="91425" bIns="45700" rtlCol="0" anchor="b" anchorCtr="0">
            <a:normAutofit/>
          </a:bodyPr>
          <a:lstStyle/>
          <a:p>
            <a:pPr algn="ctr">
              <a:lnSpc>
                <a:spcPct val="125000"/>
              </a:lnSpc>
              <a:spcBef>
                <a:spcPts val="1200"/>
              </a:spcBef>
              <a:buClr>
                <a:schemeClr val="dk1"/>
              </a:buClr>
              <a:buSzPts val="6000"/>
            </a:pPr>
            <a:r>
              <a:rPr lang="sr-Cyrl-RS" sz="2600" b="1" spc="100" dirty="0">
                <a:latin typeface="Times New Roman" panose="02020603050405020304" pitchFamily="18" charset="0"/>
                <a:ea typeface="Calibri"/>
                <a:cs typeface="Times New Roman" panose="02020603050405020304" pitchFamily="18" charset="0"/>
                <a:sym typeface="Calibri"/>
              </a:rPr>
              <a:t>КОНТРАЦЕПЦИЈА</a:t>
            </a:r>
          </a:p>
        </p:txBody>
      </p:sp>
    </p:spTree>
    <p:extLst>
      <p:ext uri="{BB962C8B-B14F-4D97-AF65-F5344CB8AC3E}">
        <p14:creationId xmlns:p14="http://schemas.microsoft.com/office/powerpoint/2010/main" val="170230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
        <p:nvSpPr>
          <p:cNvPr id="330" name="Google Shape;330;gd63bc8c32b_2_207"/>
          <p:cNvSpPr txBox="1">
            <a:spLocks noGrp="1"/>
          </p:cNvSpPr>
          <p:nvPr>
            <p:ph idx="1"/>
          </p:nvPr>
        </p:nvSpPr>
        <p:spPr>
          <a:xfrm>
            <a:off x="925417" y="2117560"/>
            <a:ext cx="10620260" cy="4059405"/>
          </a:xfrm>
          <a:prstGeom prst="rect">
            <a:avLst/>
          </a:prstGeom>
          <a:noFill/>
          <a:ln>
            <a:noFill/>
          </a:ln>
        </p:spPr>
        <p:txBody>
          <a:bodyPr spcFirstLastPara="1" vert="horz" wrap="square" lIns="91425" tIns="45700" rIns="91425" bIns="45700" rtlCol="0" anchor="t" anchorCtr="0">
            <a:noAutofit/>
          </a:bodyPr>
          <a:lstStyle/>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Сексуалну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активност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треба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одложити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постизања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релативне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зрелости</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Ефикасну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потребно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редовно</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правилно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користити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првог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сексуалног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односа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Младима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увек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потребна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двојна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заштита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која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поразумева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редовну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употребу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кондома</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још</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једног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ефикасног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метода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Адолесцентни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узраст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представља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ограничење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коришћење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било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реверзибилног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метода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p:txBody>
      </p:sp>
      <p:sp>
        <p:nvSpPr>
          <p:cNvPr id="7" name="Google Shape;329;gd63bc8c32b_2_207"/>
          <p:cNvSpPr txBox="1">
            <a:spLocks noGrp="1"/>
          </p:cNvSpPr>
          <p:nvPr>
            <p:ph type="title"/>
          </p:nvPr>
        </p:nvSpPr>
        <p:spPr>
          <a:xfrm>
            <a:off x="1123719" y="365130"/>
            <a:ext cx="10014333" cy="835710"/>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ru-RU" sz="2600" b="1" spc="100" dirty="0" smtClean="0">
                <a:latin typeface="Times New Roman" panose="02020603050405020304" pitchFamily="18" charset="0"/>
                <a:ea typeface="Calibri"/>
                <a:cs typeface="Times New Roman" panose="02020603050405020304" pitchFamily="18" charset="0"/>
                <a:sym typeface="Calibri"/>
              </a:rPr>
              <a:t>КЉУЧНЕ ПОРУКЕ КОЈЕ ТРЕБА ПРЕНЕТИ УЧЕНИЦИМА</a:t>
            </a:r>
            <a:endParaRPr lang="ru-RU" sz="2600" b="1" spc="1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100931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3" name="Content Placeholder 2"/>
          <p:cNvSpPr>
            <a:spLocks noGrp="1"/>
          </p:cNvSpPr>
          <p:nvPr>
            <p:ph idx="1"/>
          </p:nvPr>
        </p:nvSpPr>
        <p:spPr>
          <a:xfrm>
            <a:off x="1013552" y="2225406"/>
            <a:ext cx="10388906" cy="3643687"/>
          </a:xfrm>
        </p:spPr>
        <p:txBody>
          <a:bodyPr>
            <a:normAutofit/>
          </a:bodyPr>
          <a:lstStyle/>
          <a:p>
            <a:pPr>
              <a:lnSpc>
                <a:spcPct val="125000"/>
              </a:lnSpc>
              <a:spcAft>
                <a:spcPts val="0"/>
              </a:spcAft>
            </a:pPr>
            <a:r>
              <a:rPr lang="sr-Cyrl-RS" sz="1800" dirty="0">
                <a:latin typeface="Times New Roman" panose="02020603050405020304" pitchFamily="18" charset="0"/>
                <a:cs typeface="Times New Roman" panose="02020603050405020304" pitchFamily="18" charset="0"/>
              </a:rPr>
              <a:t>Трудноћа често настаје рано, понекад већ при првом сексуалном односу.</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Адолесцентна трудноћа, без обзира на њен исход,  представља велики здравствени и социјални проблем.</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Преурањеном трудноћом превенствено је угрожено здравље и развој девојке, али и развој и будућност њеног партнера, као и здравље и развој детета.</a:t>
            </a:r>
          </a:p>
          <a:p>
            <a:pPr>
              <a:lnSpc>
                <a:spcPct val="125000"/>
              </a:lnSpc>
              <a:spcAft>
                <a:spcPts val="0"/>
              </a:spcAft>
            </a:pPr>
            <a:r>
              <a:rPr lang="sr-Cyrl-RS" sz="1800" dirty="0">
                <a:latin typeface="Times New Roman" panose="02020603050405020304" pitchFamily="18" charset="0"/>
                <a:cs typeface="Times New Roman" panose="02020603050405020304" pitchFamily="18" charset="0"/>
              </a:rPr>
              <a:t>Одлагање трудноће до постизања зрелости повећава шансе за њен оптимални ток и исход и за раст и развој детета у хармоничном и подржавајућем окружењу.</a:t>
            </a:r>
            <a:endParaRPr lang="en-US" sz="1800" dirty="0">
              <a:latin typeface="Times New Roman" panose="02020603050405020304" pitchFamily="18" charset="0"/>
              <a:cs typeface="Times New Roman" panose="02020603050405020304" pitchFamily="18" charset="0"/>
            </a:endParaRPr>
          </a:p>
        </p:txBody>
      </p:sp>
      <p:sp>
        <p:nvSpPr>
          <p:cNvPr id="6" name="Google Shape;329;gd63bc8c32b_2_207"/>
          <p:cNvSpPr txBox="1">
            <a:spLocks noGrp="1"/>
          </p:cNvSpPr>
          <p:nvPr>
            <p:ph type="title"/>
          </p:nvPr>
        </p:nvSpPr>
        <p:spPr>
          <a:xfrm>
            <a:off x="1123719" y="365130"/>
            <a:ext cx="10014333" cy="835710"/>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ru-RU" sz="2600" b="1" spc="100" dirty="0" smtClean="0">
                <a:latin typeface="Times New Roman" panose="02020603050405020304" pitchFamily="18" charset="0"/>
                <a:ea typeface="Calibri"/>
                <a:cs typeface="Times New Roman" panose="02020603050405020304" pitchFamily="18" charset="0"/>
                <a:sym typeface="Calibri"/>
              </a:rPr>
              <a:t>КЉУЧНЕ ПОРУКЕ КОЈЕ ТРЕБА ПРЕНЕТИ УЧЕНИЦИМА</a:t>
            </a:r>
            <a:endParaRPr lang="ru-RU" sz="2600" b="1" spc="1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8522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19" y="1305933"/>
            <a:ext cx="12114882" cy="555920"/>
          </a:xfrm>
          <a:prstGeom prst="rect">
            <a:avLst/>
          </a:prstGeom>
        </p:spPr>
      </p:pic>
      <p:sp>
        <p:nvSpPr>
          <p:cNvPr id="213" name="Google Shape;213;gd63bc8c32b_2_101"/>
          <p:cNvSpPr txBox="1">
            <a:spLocks noGrp="1"/>
          </p:cNvSpPr>
          <p:nvPr>
            <p:ph type="title"/>
          </p:nvPr>
        </p:nvSpPr>
        <p:spPr>
          <a:xfrm>
            <a:off x="936434" y="224525"/>
            <a:ext cx="10873648" cy="733842"/>
          </a:xfrm>
          <a:prstGeom prst="rect">
            <a:avLst/>
          </a:prstGeom>
          <a:noFill/>
          <a:ln>
            <a:noFill/>
          </a:ln>
        </p:spPr>
        <p:txBody>
          <a:bodyPr spcFirstLastPara="1" vert="horz" wrap="square" lIns="91425" tIns="45700" rIns="91425" bIns="45700" rtlCol="0" anchor="ctr" anchorCtr="0">
            <a:noAutofit/>
          </a:bodyPr>
          <a:lstStyle/>
          <a:p>
            <a:pPr>
              <a:lnSpc>
                <a:spcPct val="125000"/>
              </a:lnSpc>
              <a:spcBef>
                <a:spcPts val="1200"/>
              </a:spcBef>
              <a:buClr>
                <a:schemeClr val="dk1"/>
              </a:buClr>
              <a:buSzPts val="3200"/>
            </a:pPr>
            <a:r>
              <a:rPr lang="ru-RU" sz="2000" b="1" spc="100" dirty="0">
                <a:latin typeface="Times New Roman" panose="02020603050405020304" pitchFamily="18" charset="0"/>
                <a:ea typeface="Calibri"/>
                <a:cs typeface="Times New Roman" panose="02020603050405020304" pitchFamily="18" charset="0"/>
                <a:sym typeface="Calibri"/>
              </a:rPr>
              <a:t>ПЕРИОД У МЕНСТРУАЦИОНОМ ЦИКЛУСУ КАДА СЕ ДЕШАВА ЗАЧЕЋЕ</a:t>
            </a:r>
          </a:p>
        </p:txBody>
      </p:sp>
      <p:pic>
        <p:nvPicPr>
          <p:cNvPr id="214" name="Google Shape;214;gd63bc8c32b_2_101"/>
          <p:cNvPicPr preferRelativeResize="0"/>
          <p:nvPr/>
        </p:nvPicPr>
        <p:blipFill rotWithShape="1">
          <a:blip r:embed="rId4">
            <a:alphaModFix/>
          </a:blip>
          <a:srcRect/>
          <a:stretch/>
        </p:blipFill>
        <p:spPr>
          <a:xfrm>
            <a:off x="6678934" y="1332694"/>
            <a:ext cx="4580305" cy="4151606"/>
          </a:xfrm>
          <a:prstGeom prst="rect">
            <a:avLst/>
          </a:prstGeom>
          <a:noFill/>
          <a:ln>
            <a:noFill/>
          </a:ln>
        </p:spPr>
      </p:pic>
      <p:sp>
        <p:nvSpPr>
          <p:cNvPr id="215" name="Google Shape;215;gd63bc8c32b_2_101"/>
          <p:cNvSpPr txBox="1"/>
          <p:nvPr/>
        </p:nvSpPr>
        <p:spPr>
          <a:xfrm>
            <a:off x="1656202" y="6422489"/>
            <a:ext cx="8934680" cy="353903"/>
          </a:xfrm>
          <a:prstGeom prst="rect">
            <a:avLst/>
          </a:prstGeom>
          <a:noFill/>
          <a:ln>
            <a:noFill/>
          </a:ln>
        </p:spPr>
        <p:txBody>
          <a:bodyPr spcFirstLastPara="1" wrap="square" lIns="91425" tIns="45700" rIns="91425" bIns="45700" anchor="t" anchorCtr="0">
            <a:spAutoFit/>
          </a:bodyPr>
          <a:lstStyle/>
          <a:p>
            <a:r>
              <a:rPr lang="en-US" sz="1700" b="1" i="1" dirty="0">
                <a:solidFill>
                  <a:schemeClr val="bg1"/>
                </a:solidFill>
                <a:latin typeface="Times New Roman" panose="02020603050405020304" pitchFamily="18" charset="0"/>
                <a:ea typeface="Calibri"/>
                <a:cs typeface="Times New Roman" panose="02020603050405020304" pitchFamily="18" charset="0"/>
                <a:sym typeface="Calibri"/>
              </a:rPr>
              <a:t>Wilcox AJ, et al. Timing of sexual intercourse in relation to ovulation. NEJM 1995; 333:1517-21.</a:t>
            </a:r>
            <a:endParaRPr sz="1700" b="1" i="1" dirty="0">
              <a:solidFill>
                <a:schemeClr val="bg1"/>
              </a:solidFill>
              <a:latin typeface="Times New Roman" panose="02020603050405020304" pitchFamily="18" charset="0"/>
              <a:ea typeface="Calibri"/>
              <a:cs typeface="Times New Roman" panose="02020603050405020304" pitchFamily="18" charset="0"/>
              <a:sym typeface="Calibri"/>
            </a:endParaRPr>
          </a:p>
        </p:txBody>
      </p:sp>
      <p:pic>
        <p:nvPicPr>
          <p:cNvPr id="216" name="Google Shape;216;gd63bc8c32b_2_101"/>
          <p:cNvPicPr preferRelativeResize="0"/>
          <p:nvPr/>
        </p:nvPicPr>
        <p:blipFill rotWithShape="1">
          <a:blip r:embed="rId5">
            <a:extLst>
              <a:ext uri="{28A0092B-C50C-407E-A947-70E740481C1C}">
                <a14:useLocalDpi xmlns:a14="http://schemas.microsoft.com/office/drawing/2010/main" val="0"/>
              </a:ext>
            </a:extLst>
          </a:blip>
          <a:srcRect t="1868" b="5211"/>
          <a:stretch/>
        </p:blipFill>
        <p:spPr>
          <a:xfrm>
            <a:off x="473726" y="1162714"/>
            <a:ext cx="5302787" cy="4940633"/>
          </a:xfrm>
          <a:prstGeom prst="rect">
            <a:avLst/>
          </a:prstGeom>
          <a:noFill/>
          <a:ln>
            <a:noFill/>
          </a:ln>
        </p:spPr>
      </p:pic>
    </p:spTree>
    <p:extLst>
      <p:ext uri="{BB962C8B-B14F-4D97-AF65-F5344CB8AC3E}">
        <p14:creationId xmlns:p14="http://schemas.microsoft.com/office/powerpoint/2010/main" val="141624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222" name="Google Shape;222;gd63bc8c32b_2_109"/>
          <p:cNvSpPr txBox="1">
            <a:spLocks noGrp="1"/>
          </p:cNvSpPr>
          <p:nvPr>
            <p:ph type="title"/>
          </p:nvPr>
        </p:nvSpPr>
        <p:spPr>
          <a:xfrm>
            <a:off x="2031464" y="108765"/>
            <a:ext cx="7886700" cy="725544"/>
          </a:xfrm>
          <a:prstGeom prst="rect">
            <a:avLst/>
          </a:prstGeom>
          <a:noFill/>
          <a:ln>
            <a:noFill/>
          </a:ln>
        </p:spPr>
        <p:txBody>
          <a:bodyPr spcFirstLastPara="1" vert="horz" wrap="square" lIns="91425" tIns="45700" rIns="91425" bIns="45700" rtlCol="0" anchor="ctr" anchorCtr="0">
            <a:noAutofit/>
          </a:bodyPr>
          <a:lstStyle/>
          <a:p>
            <a:pPr algn="ctr">
              <a:lnSpc>
                <a:spcPct val="125000"/>
              </a:lnSpc>
              <a:spcBef>
                <a:spcPts val="1200"/>
              </a:spcBef>
              <a:buClr>
                <a:schemeClr val="dk1"/>
              </a:buClr>
              <a:buSzPts val="3200"/>
            </a:pPr>
            <a:r>
              <a:rPr lang="sr-Cyrl-RS" sz="2600" b="1" spc="100" dirty="0">
                <a:latin typeface="Times New Roman" panose="02020603050405020304" pitchFamily="18" charset="0"/>
                <a:ea typeface="Calibri"/>
                <a:cs typeface="Times New Roman" panose="02020603050405020304" pitchFamily="18" charset="0"/>
                <a:sym typeface="Calibri"/>
              </a:rPr>
              <a:t>ЕФИКАСНОСТ КОНТРАЦЕПЦИЈЕ</a:t>
            </a:r>
          </a:p>
        </p:txBody>
      </p:sp>
      <p:graphicFrame>
        <p:nvGraphicFramePr>
          <p:cNvPr id="223" name="Google Shape;223;gd63bc8c32b_2_109"/>
          <p:cNvGraphicFramePr/>
          <p:nvPr>
            <p:extLst>
              <p:ext uri="{D42A27DB-BD31-4B8C-83A1-F6EECF244321}">
                <p14:modId xmlns:p14="http://schemas.microsoft.com/office/powerpoint/2010/main" val="2954249738"/>
              </p:ext>
            </p:extLst>
          </p:nvPr>
        </p:nvGraphicFramePr>
        <p:xfrm>
          <a:off x="1211855" y="1079658"/>
          <a:ext cx="9860097" cy="5191484"/>
        </p:xfrm>
        <a:graphic>
          <a:graphicData uri="http://schemas.openxmlformats.org/drawingml/2006/table">
            <a:tbl>
              <a:tblPr firstRow="1" firstCol="1" bandRow="1">
                <a:noFill/>
              </a:tblPr>
              <a:tblGrid>
                <a:gridCol w="5100859">
                  <a:extLst>
                    <a:ext uri="{9D8B030D-6E8A-4147-A177-3AD203B41FA5}">
                      <a16:colId xmlns="" xmlns:a16="http://schemas.microsoft.com/office/drawing/2014/main" val="20000"/>
                    </a:ext>
                  </a:extLst>
                </a:gridCol>
                <a:gridCol w="2496655">
                  <a:extLst>
                    <a:ext uri="{9D8B030D-6E8A-4147-A177-3AD203B41FA5}">
                      <a16:colId xmlns="" xmlns:a16="http://schemas.microsoft.com/office/drawing/2014/main" val="20001"/>
                    </a:ext>
                  </a:extLst>
                </a:gridCol>
                <a:gridCol w="2262583">
                  <a:extLst>
                    <a:ext uri="{9D8B030D-6E8A-4147-A177-3AD203B41FA5}">
                      <a16:colId xmlns="" xmlns:a16="http://schemas.microsoft.com/office/drawing/2014/main" val="20002"/>
                    </a:ext>
                  </a:extLst>
                </a:gridCol>
              </a:tblGrid>
              <a:tr h="742248">
                <a:tc rowSpan="2">
                  <a:txBody>
                    <a:bodyPr/>
                    <a:lstStyle/>
                    <a:p>
                      <a:pPr marL="0" marR="0" lvl="0" indent="0" algn="l" rtl="0">
                        <a:lnSpc>
                          <a:spcPct val="107000"/>
                        </a:lnSpc>
                        <a:spcBef>
                          <a:spcPts val="0"/>
                        </a:spcBef>
                        <a:spcAft>
                          <a:spcPts val="0"/>
                        </a:spcAft>
                        <a:buNone/>
                      </a:pPr>
                      <a:r>
                        <a:rPr lang="en-US" sz="1800" dirty="0">
                          <a:solidFill>
                            <a:srgbClr val="323F4F"/>
                          </a:solidFill>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p>
                      <a:pPr marL="0" marR="0" lvl="0" indent="0" algn="l" rtl="0">
                        <a:lnSpc>
                          <a:spcPct val="107000"/>
                        </a:lnSpc>
                        <a:spcBef>
                          <a:spcPts val="0"/>
                        </a:spcBef>
                        <a:spcAft>
                          <a:spcPts val="0"/>
                        </a:spcAft>
                        <a:buNone/>
                      </a:pPr>
                      <a:r>
                        <a:rPr lang="en-US" sz="1800" dirty="0">
                          <a:solidFill>
                            <a:srgbClr val="323F4F"/>
                          </a:solidFill>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p>
                      <a:pPr marL="0" marR="0" lvl="0" indent="0" algn="l" rtl="0">
                        <a:lnSpc>
                          <a:spcPct val="107000"/>
                        </a:lnSpc>
                        <a:spcBef>
                          <a:spcPts val="0"/>
                        </a:spcBef>
                        <a:spcAft>
                          <a:spcPts val="0"/>
                        </a:spcAft>
                        <a:buNone/>
                      </a:pPr>
                      <a:r>
                        <a:rPr lang="en-US" sz="1800" dirty="0">
                          <a:solidFill>
                            <a:srgbClr val="323F4F"/>
                          </a:solidFill>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p>
                      <a:pPr marL="0" marR="0" lvl="0" indent="0" algn="l" rtl="0">
                        <a:lnSpc>
                          <a:spcPct val="107000"/>
                        </a:lnSpc>
                        <a:spcBef>
                          <a:spcPts val="0"/>
                        </a:spcBef>
                        <a:spcAft>
                          <a:spcPts val="0"/>
                        </a:spcAft>
                        <a:buNone/>
                      </a:pPr>
                      <a:r>
                        <a:rPr lang="en-US" sz="1800" dirty="0" err="1">
                          <a:solidFill>
                            <a:srgbClr val="323F4F"/>
                          </a:solidFill>
                          <a:latin typeface="Times New Roman" panose="02020603050405020304" pitchFamily="18" charset="0"/>
                          <a:cs typeface="Times New Roman" panose="02020603050405020304" pitchFamily="18" charset="0"/>
                        </a:rPr>
                        <a:t>Метод</a:t>
                      </a:r>
                      <a:endParaRPr sz="1800" dirty="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 жена којима се догоди трудноћа током прве године коришћења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 xmlns:a16="http://schemas.microsoft.com/office/drawing/2014/main" val="10000"/>
                  </a:ext>
                </a:extLst>
              </a:tr>
              <a:tr h="412069">
                <a:tc vMerge="1">
                  <a:txBody>
                    <a:bodyPr/>
                    <a:lstStyle/>
                    <a:p>
                      <a:endParaRPr lang="en-US"/>
                    </a:p>
                  </a:txBody>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Уобичајена примена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Идеална примена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Без метода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85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85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2"/>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Спермициди</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28</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18</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3"/>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Кондом</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18</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2</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4"/>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Комбинована хормонска пилула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9</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0.3</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 xmlns:a16="http://schemas.microsoft.com/office/drawing/2014/main" val="10005"/>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Прогестинска пилула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9</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0.3</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6"/>
                  </a:ext>
                </a:extLst>
              </a:tr>
              <a:tr h="314262">
                <a:tc>
                  <a:txBody>
                    <a:bodyPr/>
                    <a:lstStyle/>
                    <a:p>
                      <a:pPr marL="0" marR="0" lvl="0" indent="0" algn="l" rtl="0">
                        <a:lnSpc>
                          <a:spcPct val="107000"/>
                        </a:lnSpc>
                        <a:spcBef>
                          <a:spcPts val="0"/>
                        </a:spcBef>
                        <a:spcAft>
                          <a:spcPts val="0"/>
                        </a:spcAft>
                        <a:buNone/>
                      </a:pPr>
                      <a:r>
                        <a:rPr lang="en-US" sz="1800" dirty="0" err="1">
                          <a:solidFill>
                            <a:srgbClr val="323F4F"/>
                          </a:solidFill>
                          <a:latin typeface="Times New Roman" panose="02020603050405020304" pitchFamily="18" charset="0"/>
                          <a:cs typeface="Times New Roman" panose="02020603050405020304" pitchFamily="18" charset="0"/>
                        </a:rPr>
                        <a:t>Прогестинске</a:t>
                      </a:r>
                      <a:r>
                        <a:rPr lang="en-US" sz="1800" dirty="0">
                          <a:solidFill>
                            <a:srgbClr val="323F4F"/>
                          </a:solidFill>
                          <a:latin typeface="Times New Roman" panose="02020603050405020304" pitchFamily="18" charset="0"/>
                          <a:cs typeface="Times New Roman" panose="02020603050405020304" pitchFamily="18" charset="0"/>
                        </a:rPr>
                        <a:t> </a:t>
                      </a:r>
                      <a:r>
                        <a:rPr lang="en-US" sz="1800" dirty="0" err="1">
                          <a:solidFill>
                            <a:srgbClr val="323F4F"/>
                          </a:solidFill>
                          <a:latin typeface="Times New Roman" panose="02020603050405020304" pitchFamily="18" charset="0"/>
                          <a:cs typeface="Times New Roman" panose="02020603050405020304" pitchFamily="18" charset="0"/>
                        </a:rPr>
                        <a:t>депо-инјекције</a:t>
                      </a:r>
                      <a:endParaRPr sz="1800" dirty="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6</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0.2</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7"/>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Прогестински имплант</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0.05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0.05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8"/>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Интраутерини уложак с бакром</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0.3</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0.3</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9"/>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Интраутерини уложак с прогестином</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0.2</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0.2</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10"/>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Вољна стерилизација жене</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11"/>
                  </a:ext>
                </a:extLst>
              </a:tr>
              <a:tr h="314262">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Вољна стерилизација мушкарца</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0.15</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800">
                          <a:solidFill>
                            <a:srgbClr val="323F4F"/>
                          </a:solidFill>
                          <a:latin typeface="Times New Roman" panose="02020603050405020304" pitchFamily="18" charset="0"/>
                          <a:cs typeface="Times New Roman" panose="02020603050405020304" pitchFamily="18" charset="0"/>
                        </a:rPr>
                        <a:t>0.1</a:t>
                      </a:r>
                      <a:endParaRPr sz="180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12"/>
                  </a:ext>
                </a:extLst>
              </a:tr>
              <a:tr h="560614">
                <a:tc gridSpan="3">
                  <a:txBody>
                    <a:bodyPr/>
                    <a:lstStyle/>
                    <a:p>
                      <a:pPr marL="0" marR="0" lvl="0" indent="0" algn="l" rtl="0">
                        <a:lnSpc>
                          <a:spcPct val="107000"/>
                        </a:lnSpc>
                        <a:spcBef>
                          <a:spcPts val="0"/>
                        </a:spcBef>
                        <a:spcAft>
                          <a:spcPts val="0"/>
                        </a:spcAft>
                        <a:buNone/>
                      </a:pPr>
                      <a:r>
                        <a:rPr lang="en-US" sz="1800" i="1" dirty="0">
                          <a:solidFill>
                            <a:srgbClr val="323F4F"/>
                          </a:solidFill>
                          <a:latin typeface="Times New Roman" panose="02020603050405020304" pitchFamily="18" charset="0"/>
                          <a:cs typeface="Times New Roman" panose="02020603050405020304" pitchFamily="18" charset="0"/>
                        </a:rPr>
                        <a:t>*</a:t>
                      </a:r>
                      <a:r>
                        <a:rPr lang="en-US" sz="1800" i="1" dirty="0" err="1">
                          <a:solidFill>
                            <a:srgbClr val="323F4F"/>
                          </a:solidFill>
                          <a:latin typeface="Times New Roman" panose="02020603050405020304" pitchFamily="18" charset="0"/>
                          <a:cs typeface="Times New Roman" panose="02020603050405020304" pitchFamily="18" charset="0"/>
                        </a:rPr>
                        <a:t>Извор</a:t>
                      </a:r>
                      <a:r>
                        <a:rPr lang="en-US" sz="1800" i="1" dirty="0">
                          <a:solidFill>
                            <a:srgbClr val="323F4F"/>
                          </a:solidFill>
                          <a:latin typeface="Times New Roman" panose="02020603050405020304" pitchFamily="18" charset="0"/>
                          <a:cs typeface="Times New Roman" panose="02020603050405020304" pitchFamily="18" charset="0"/>
                        </a:rPr>
                        <a:t> </a:t>
                      </a:r>
                      <a:r>
                        <a:rPr lang="en-US" sz="1800" i="1" dirty="0" err="1">
                          <a:solidFill>
                            <a:srgbClr val="323F4F"/>
                          </a:solidFill>
                          <a:latin typeface="Times New Roman" panose="02020603050405020304" pitchFamily="18" charset="0"/>
                          <a:cs typeface="Times New Roman" panose="02020603050405020304" pitchFamily="18" charset="0"/>
                        </a:rPr>
                        <a:t>I.Sivin</a:t>
                      </a:r>
                      <a:r>
                        <a:rPr lang="en-US" sz="1800" i="1" dirty="0">
                          <a:solidFill>
                            <a:srgbClr val="323F4F"/>
                          </a:solidFill>
                          <a:latin typeface="Times New Roman" panose="02020603050405020304" pitchFamily="18" charset="0"/>
                          <a:cs typeface="Times New Roman" panose="02020603050405020304" pitchFamily="18" charset="0"/>
                        </a:rPr>
                        <a:t>, Contraception 1990,; Vol.42NO 4.; </a:t>
                      </a:r>
                      <a:r>
                        <a:rPr lang="en-US" sz="1800" i="1" dirty="0" err="1">
                          <a:solidFill>
                            <a:srgbClr val="323F4F"/>
                          </a:solidFill>
                          <a:latin typeface="Times New Roman" panose="02020603050405020304" pitchFamily="18" charset="0"/>
                          <a:cs typeface="Times New Roman" panose="02020603050405020304" pitchFamily="18" charset="0"/>
                        </a:rPr>
                        <a:t>прилагођено</a:t>
                      </a:r>
                      <a:r>
                        <a:rPr lang="en-US" sz="1800" i="1" dirty="0">
                          <a:solidFill>
                            <a:srgbClr val="323F4F"/>
                          </a:solidFill>
                          <a:latin typeface="Times New Roman" panose="02020603050405020304" pitchFamily="18" charset="0"/>
                          <a:cs typeface="Times New Roman" panose="02020603050405020304" pitchFamily="18" charset="0"/>
                        </a:rPr>
                        <a:t> </a:t>
                      </a:r>
                      <a:r>
                        <a:rPr lang="en-US" sz="1800" i="1" dirty="0" err="1">
                          <a:solidFill>
                            <a:srgbClr val="323F4F"/>
                          </a:solidFill>
                          <a:latin typeface="Times New Roman" panose="02020603050405020304" pitchFamily="18" charset="0"/>
                          <a:cs typeface="Times New Roman" panose="02020603050405020304" pitchFamily="18" charset="0"/>
                        </a:rPr>
                        <a:t>из</a:t>
                      </a:r>
                      <a:r>
                        <a:rPr lang="en-US" sz="1800" i="1" dirty="0">
                          <a:solidFill>
                            <a:srgbClr val="323F4F"/>
                          </a:solidFill>
                          <a:latin typeface="Times New Roman" panose="02020603050405020304" pitchFamily="18" charset="0"/>
                          <a:cs typeface="Times New Roman" panose="02020603050405020304" pitchFamily="18" charset="0"/>
                        </a:rPr>
                        <a:t> </a:t>
                      </a:r>
                      <a:r>
                        <a:rPr lang="en-US" sz="1800" i="1" dirty="0" err="1">
                          <a:solidFill>
                            <a:srgbClr val="323F4F"/>
                          </a:solidFill>
                          <a:latin typeface="Times New Roman" panose="02020603050405020304" pitchFamily="18" charset="0"/>
                          <a:cs typeface="Times New Roman" panose="02020603050405020304" pitchFamily="18" charset="0"/>
                        </a:rPr>
                        <a:t>Trussel</a:t>
                      </a:r>
                      <a:r>
                        <a:rPr lang="en-US" sz="1800" i="1" dirty="0">
                          <a:solidFill>
                            <a:srgbClr val="323F4F"/>
                          </a:solidFill>
                          <a:latin typeface="Times New Roman" panose="02020603050405020304" pitchFamily="18" charset="0"/>
                          <a:cs typeface="Times New Roman" panose="02020603050405020304" pitchFamily="18" charset="0"/>
                        </a:rPr>
                        <a:t> Contraception 2011</a:t>
                      </a:r>
                      <a:endParaRPr sz="1800" i="1" dirty="0">
                        <a:solidFill>
                          <a:srgbClr val="323F4F"/>
                        </a:solidFill>
                        <a:latin typeface="Times New Roman" panose="02020603050405020304" pitchFamily="18" charset="0"/>
                        <a:ea typeface="Arial"/>
                        <a:cs typeface="Times New Roman" panose="02020603050405020304" pitchFamily="18" charset="0"/>
                        <a:sym typeface="Arial"/>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674248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77119" y="1305933"/>
            <a:ext cx="12114882" cy="555920"/>
          </a:xfrm>
          <a:prstGeom prst="rect">
            <a:avLst/>
          </a:prstGeom>
        </p:spPr>
      </p:pic>
      <p:sp>
        <p:nvSpPr>
          <p:cNvPr id="231" name="Google Shape;231;gd63bc8c32b_2_115"/>
          <p:cNvSpPr txBox="1"/>
          <p:nvPr/>
        </p:nvSpPr>
        <p:spPr>
          <a:xfrm>
            <a:off x="2630488" y="1024519"/>
            <a:ext cx="3884612" cy="395288"/>
          </a:xfrm>
          <a:prstGeom prst="rect">
            <a:avLst/>
          </a:prstGeom>
          <a:noFill/>
          <a:ln>
            <a:noFill/>
          </a:ln>
        </p:spPr>
        <p:txBody>
          <a:bodyPr spcFirstLastPara="1" wrap="square" lIns="85875" tIns="42925" rIns="85875" bIns="42925" anchor="t" anchorCtr="0">
            <a:spAutoFit/>
          </a:bodyPr>
          <a:lstStyle/>
          <a:p>
            <a:endParaRPr sz="2000">
              <a:solidFill>
                <a:schemeClr val="lt1"/>
              </a:solidFill>
              <a:latin typeface="Calibri"/>
              <a:ea typeface="Calibri"/>
              <a:cs typeface="Calibri"/>
              <a:sym typeface="Calibri"/>
            </a:endParaRPr>
          </a:p>
        </p:txBody>
      </p:sp>
      <p:grpSp>
        <p:nvGrpSpPr>
          <p:cNvPr id="2" name="Group 1"/>
          <p:cNvGrpSpPr/>
          <p:nvPr/>
        </p:nvGrpSpPr>
        <p:grpSpPr>
          <a:xfrm>
            <a:off x="1619481" y="839188"/>
            <a:ext cx="8810224" cy="5326085"/>
            <a:chOff x="2091721" y="1089587"/>
            <a:chExt cx="8534803" cy="5326085"/>
          </a:xfrm>
        </p:grpSpPr>
        <p:sp>
          <p:nvSpPr>
            <p:cNvPr id="229" name="Google Shape;229;gd63bc8c32b_2_115"/>
            <p:cNvSpPr/>
            <p:nvPr/>
          </p:nvSpPr>
          <p:spPr>
            <a:xfrm>
              <a:off x="2116025" y="1475356"/>
              <a:ext cx="2640012" cy="3041650"/>
            </a:xfrm>
            <a:prstGeom prst="roundRect">
              <a:avLst>
                <a:gd name="adj" fmla="val 4546"/>
              </a:avLst>
            </a:prstGeom>
            <a:ln w="9525" cap="flat" cmpd="sng">
              <a:solidFill>
                <a:schemeClr val="dk1"/>
              </a:solidFill>
              <a:prstDash val="solid"/>
              <a:miter lim="800000"/>
              <a:headEnd type="none" w="sm" len="sm"/>
              <a:tailEnd type="none" w="sm" len="sm"/>
            </a:ln>
          </p:spPr>
          <p:style>
            <a:lnRef idx="0">
              <a:scrgbClr r="0" g="0" b="0"/>
            </a:lnRef>
            <a:fillRef idx="1003">
              <a:schemeClr val="dk2"/>
            </a:fillRef>
            <a:effectRef idx="0">
              <a:scrgbClr r="0" g="0" b="0"/>
            </a:effectRef>
            <a:fontRef idx="major"/>
          </p:style>
          <p:txBody>
            <a:bodyPr spcFirstLastPara="1" wrap="square" lIns="85875" tIns="42925" rIns="85875" bIns="42925" anchor="ctr" anchorCtr="0">
              <a:noAutofit/>
            </a:bodyPr>
            <a:lstStyle/>
            <a:p>
              <a:endParaRPr sz="2000">
                <a:solidFill>
                  <a:schemeClr val="dk1"/>
                </a:solidFill>
                <a:latin typeface="Calibri"/>
                <a:ea typeface="Calibri"/>
                <a:cs typeface="Calibri"/>
                <a:sym typeface="Calibri"/>
              </a:endParaRPr>
            </a:p>
          </p:txBody>
        </p:sp>
        <p:pic>
          <p:nvPicPr>
            <p:cNvPr id="230" name="Google Shape;230;gd63bc8c32b_2_115" descr="contraceptive_pills">
              <a:hlinkClick r:id="rId4"/>
            </p:cNvPr>
            <p:cNvPicPr preferRelativeResize="0"/>
            <p:nvPr/>
          </p:nvPicPr>
          <p:blipFill rotWithShape="1">
            <a:blip r:embed="rId5">
              <a:alphaModFix/>
            </a:blip>
            <a:srcRect/>
            <a:stretch/>
          </p:blipFill>
          <p:spPr>
            <a:xfrm>
              <a:off x="2647909" y="2950993"/>
              <a:ext cx="1588586" cy="1194086"/>
            </a:xfrm>
            <a:prstGeom prst="rect">
              <a:avLst/>
            </a:prstGeom>
            <a:ln>
              <a:noFill/>
            </a:ln>
            <a:effectLst>
              <a:outerShdw blurRad="292100" dist="139700" dir="2700000" algn="tl" rotWithShape="0">
                <a:srgbClr val="333333">
                  <a:alpha val="65000"/>
                </a:srgbClr>
              </a:outerShdw>
            </a:effectLst>
          </p:spPr>
        </p:pic>
        <p:sp>
          <p:nvSpPr>
            <p:cNvPr id="232" name="Google Shape;232;gd63bc8c32b_2_115"/>
            <p:cNvSpPr txBox="1"/>
            <p:nvPr/>
          </p:nvSpPr>
          <p:spPr>
            <a:xfrm>
              <a:off x="2091721" y="1091839"/>
              <a:ext cx="4858958" cy="363687"/>
            </a:xfrm>
            <a:prstGeom prst="rect">
              <a:avLst/>
            </a:prstGeom>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85875" tIns="42925" rIns="85875" bIns="42925" anchor="t" anchorCtr="0">
              <a:spAutoFit/>
            </a:bodyPr>
            <a:lstStyle/>
            <a:p>
              <a:pPr algn="ctr"/>
              <a:r>
                <a:rPr lang="en-US" b="1" dirty="0" err="1">
                  <a:solidFill>
                    <a:schemeClr val="dk1"/>
                  </a:solidFill>
                  <a:latin typeface="Times New Roman" panose="02020603050405020304" pitchFamily="18" charset="0"/>
                  <a:ea typeface="Calibri"/>
                  <a:cs typeface="Times New Roman" panose="02020603050405020304" pitchFamily="18" charset="0"/>
                  <a:sym typeface="Calibri"/>
                </a:rPr>
                <a:t>Хормонска</a:t>
              </a:r>
              <a:r>
                <a:rPr lang="en-US" b="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b="1" dirty="0" err="1">
                  <a:solidFill>
                    <a:schemeClr val="dk1"/>
                  </a:solidFill>
                  <a:latin typeface="Times New Roman" panose="02020603050405020304" pitchFamily="18" charset="0"/>
                  <a:ea typeface="Calibri"/>
                  <a:cs typeface="Times New Roman" panose="02020603050405020304" pitchFamily="18" charset="0"/>
                  <a:sym typeface="Calibri"/>
                </a:rPr>
                <a:t>контрацепција</a:t>
              </a:r>
              <a:endParaRPr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33" name="Google Shape;233;gd63bc8c32b_2_115"/>
            <p:cNvSpPr/>
            <p:nvPr/>
          </p:nvSpPr>
          <p:spPr>
            <a:xfrm>
              <a:off x="2096672" y="4605125"/>
              <a:ext cx="2640013" cy="1797050"/>
            </a:xfrm>
            <a:prstGeom prst="roundRect">
              <a:avLst>
                <a:gd name="adj" fmla="val 4796"/>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spcFirstLastPara="1" wrap="square" lIns="91425" tIns="45700" rIns="91425" bIns="45700" anchor="ctr" anchorCtr="0">
              <a:noAutofit/>
            </a:bodyPr>
            <a:lstStyle/>
            <a:p>
              <a:endParaRPr sz="2000">
                <a:solidFill>
                  <a:schemeClr val="dk1"/>
                </a:solidFill>
                <a:latin typeface="Calibri"/>
                <a:ea typeface="Calibri"/>
                <a:cs typeface="Calibri"/>
                <a:sym typeface="Calibri"/>
              </a:endParaRPr>
            </a:p>
          </p:txBody>
        </p:sp>
        <p:pic>
          <p:nvPicPr>
            <p:cNvPr id="234" name="Google Shape;234;gd63bc8c32b_2_115" descr="implanon"/>
            <p:cNvPicPr preferRelativeResize="0"/>
            <p:nvPr/>
          </p:nvPicPr>
          <p:blipFill rotWithShape="1">
            <a:blip r:embed="rId6">
              <a:alphaModFix/>
            </a:blip>
            <a:srcRect/>
            <a:stretch/>
          </p:blipFill>
          <p:spPr>
            <a:xfrm>
              <a:off x="3343894" y="5603484"/>
              <a:ext cx="1173162" cy="706438"/>
            </a:xfrm>
            <a:prstGeom prst="rect">
              <a:avLst/>
            </a:prstGeom>
            <a:ln>
              <a:noFill/>
            </a:ln>
            <a:effectLst>
              <a:outerShdw blurRad="292100" dist="139700" dir="2700000" algn="tl" rotWithShape="0">
                <a:srgbClr val="333333">
                  <a:alpha val="65000"/>
                </a:srgbClr>
              </a:outerShdw>
            </a:effectLst>
          </p:spPr>
        </p:pic>
        <p:pic>
          <p:nvPicPr>
            <p:cNvPr id="235" name="Google Shape;235;gd63bc8c32b_2_115" descr="mirena%20cartoon"/>
            <p:cNvPicPr preferRelativeResize="0"/>
            <p:nvPr/>
          </p:nvPicPr>
          <p:blipFill rotWithShape="1">
            <a:blip r:embed="rId7">
              <a:alphaModFix/>
            </a:blip>
            <a:srcRect/>
            <a:stretch/>
          </p:blipFill>
          <p:spPr>
            <a:xfrm>
              <a:off x="2318372" y="4765287"/>
              <a:ext cx="879475" cy="682625"/>
            </a:xfrm>
            <a:prstGeom prst="rect">
              <a:avLst/>
            </a:prstGeom>
            <a:ln>
              <a:noFill/>
            </a:ln>
            <a:effectLst>
              <a:outerShdw blurRad="292100" dist="139700" dir="2700000" algn="tl" rotWithShape="0">
                <a:srgbClr val="333333">
                  <a:alpha val="65000"/>
                </a:srgbClr>
              </a:outerShdw>
            </a:effectLst>
          </p:spPr>
        </p:pic>
        <p:pic>
          <p:nvPicPr>
            <p:cNvPr id="236" name="Google Shape;236;gd63bc8c32b_2_115" descr="main6">
              <a:hlinkClick r:id="rId8"/>
            </p:cNvPr>
            <p:cNvPicPr preferRelativeResize="0"/>
            <p:nvPr/>
          </p:nvPicPr>
          <p:blipFill rotWithShape="1">
            <a:blip r:embed="rId9">
              <a:alphaModFix/>
            </a:blip>
            <a:srcRect/>
            <a:stretch/>
          </p:blipFill>
          <p:spPr>
            <a:xfrm>
              <a:off x="2318372" y="5532047"/>
              <a:ext cx="879475" cy="811212"/>
            </a:xfrm>
            <a:prstGeom prst="rect">
              <a:avLst/>
            </a:prstGeom>
            <a:ln>
              <a:noFill/>
            </a:ln>
            <a:effectLst>
              <a:outerShdw blurRad="292100" dist="139700" dir="2700000" algn="tl" rotWithShape="0">
                <a:srgbClr val="333333">
                  <a:alpha val="65000"/>
                </a:srgbClr>
              </a:outerShdw>
            </a:effectLst>
          </p:spPr>
        </p:pic>
        <p:sp>
          <p:nvSpPr>
            <p:cNvPr id="237" name="Google Shape;237;gd63bc8c32b_2_115"/>
            <p:cNvSpPr txBox="1"/>
            <p:nvPr/>
          </p:nvSpPr>
          <p:spPr>
            <a:xfrm>
              <a:off x="3171380" y="4718025"/>
              <a:ext cx="1614755" cy="830956"/>
            </a:xfrm>
            <a:prstGeom prst="rect">
              <a:avLst/>
            </a:prstGeom>
            <a:noFill/>
            <a:ln>
              <a:noFill/>
            </a:ln>
          </p:spPr>
          <p:txBody>
            <a:bodyPr spcFirstLastPara="1" wrap="square" lIns="91425" tIns="45700" rIns="91425" bIns="45700" anchor="t" anchorCtr="0">
              <a:spAutoFit/>
            </a:bodyPr>
            <a:lstStyle/>
            <a:p>
              <a:pPr algn="ctr"/>
              <a:r>
                <a:rPr lang="en-US" sz="1600" b="1" dirty="0" err="1" smtClean="0">
                  <a:solidFill>
                    <a:srgbClr val="FFFF00"/>
                  </a:solidFill>
                  <a:latin typeface="Times New Roman" panose="02020603050405020304" pitchFamily="18" charset="0"/>
                  <a:ea typeface="Calibri"/>
                  <a:cs typeface="Times New Roman" panose="02020603050405020304" pitchFamily="18" charset="0"/>
                  <a:sym typeface="Calibri"/>
                </a:rPr>
                <a:t>Дугоделујућа</a:t>
              </a:r>
              <a:r>
                <a:rPr lang="en-US" sz="1600" b="1" dirty="0" smtClean="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реверзибилна</a:t>
              </a:r>
              <a:r>
                <a:rPr lang="en-US" sz="1600" b="1" dirty="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контрацепција</a:t>
              </a:r>
              <a:endParaRPr sz="1600" b="1" dirty="0">
                <a:solidFill>
                  <a:srgbClr val="FFFF00"/>
                </a:solidFill>
                <a:latin typeface="Times New Roman" panose="02020603050405020304" pitchFamily="18" charset="0"/>
                <a:ea typeface="Calibri"/>
                <a:cs typeface="Times New Roman" panose="02020603050405020304" pitchFamily="18" charset="0"/>
                <a:sym typeface="Calibri"/>
              </a:endParaRPr>
            </a:p>
          </p:txBody>
        </p:sp>
        <p:sp>
          <p:nvSpPr>
            <p:cNvPr id="238" name="Google Shape;238;gd63bc8c32b_2_115"/>
            <p:cNvSpPr/>
            <p:nvPr/>
          </p:nvSpPr>
          <p:spPr>
            <a:xfrm>
              <a:off x="4824409" y="1497261"/>
              <a:ext cx="2205041" cy="1450975"/>
            </a:xfrm>
            <a:prstGeom prst="roundRect">
              <a:avLst>
                <a:gd name="adj" fmla="val 5639"/>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spcFirstLastPara="1" wrap="square" lIns="85875" tIns="42925" rIns="85875" bIns="42925" anchor="ctr" anchorCtr="0">
              <a:noAutofit/>
            </a:bodyPr>
            <a:lstStyle/>
            <a:p>
              <a:endParaRPr sz="2000">
                <a:solidFill>
                  <a:schemeClr val="dk1"/>
                </a:solidFill>
                <a:latin typeface="Calibri"/>
                <a:ea typeface="Calibri"/>
                <a:cs typeface="Calibri"/>
                <a:sym typeface="Calibri"/>
              </a:endParaRPr>
            </a:p>
          </p:txBody>
        </p:sp>
        <p:pic>
          <p:nvPicPr>
            <p:cNvPr id="239" name="Google Shape;239;gd63bc8c32b_2_115" descr="contraceptive-ring">
              <a:hlinkClick r:id="rId10"/>
            </p:cNvPr>
            <p:cNvPicPr preferRelativeResize="0"/>
            <p:nvPr/>
          </p:nvPicPr>
          <p:blipFill rotWithShape="1">
            <a:blip r:embed="rId11">
              <a:alphaModFix/>
            </a:blip>
            <a:srcRect/>
            <a:stretch/>
          </p:blipFill>
          <p:spPr>
            <a:xfrm>
              <a:off x="5994403" y="2205300"/>
              <a:ext cx="925513" cy="684000"/>
            </a:xfrm>
            <a:prstGeom prst="rect">
              <a:avLst/>
            </a:prstGeom>
            <a:ln>
              <a:noFill/>
            </a:ln>
            <a:effectLst>
              <a:outerShdw blurRad="292100" dist="139700" dir="2700000" algn="tl" rotWithShape="0">
                <a:srgbClr val="333333">
                  <a:alpha val="65000"/>
                </a:srgbClr>
              </a:outerShdw>
            </a:effectLst>
          </p:spPr>
        </p:pic>
        <p:pic>
          <p:nvPicPr>
            <p:cNvPr id="240" name="Google Shape;240;gd63bc8c32b_2_115" descr="patch"/>
            <p:cNvPicPr preferRelativeResize="0"/>
            <p:nvPr/>
          </p:nvPicPr>
          <p:blipFill rotWithShape="1">
            <a:blip r:embed="rId12">
              <a:alphaModFix/>
            </a:blip>
            <a:srcRect r="32765"/>
            <a:stretch/>
          </p:blipFill>
          <p:spPr>
            <a:xfrm>
              <a:off x="5040313" y="2205300"/>
              <a:ext cx="881062" cy="684000"/>
            </a:xfrm>
            <a:prstGeom prst="rect">
              <a:avLst/>
            </a:prstGeom>
            <a:ln>
              <a:noFill/>
            </a:ln>
            <a:effectLst>
              <a:outerShdw blurRad="292100" dist="139700" dir="2700000" algn="tl" rotWithShape="0">
                <a:srgbClr val="333333">
                  <a:alpha val="65000"/>
                </a:srgbClr>
              </a:outerShdw>
            </a:effectLst>
          </p:spPr>
        </p:pic>
        <p:sp>
          <p:nvSpPr>
            <p:cNvPr id="241" name="Google Shape;241;gd63bc8c32b_2_115"/>
            <p:cNvSpPr txBox="1"/>
            <p:nvPr/>
          </p:nvSpPr>
          <p:spPr>
            <a:xfrm>
              <a:off x="4726239" y="1412682"/>
              <a:ext cx="2392905" cy="825352"/>
            </a:xfrm>
            <a:prstGeom prst="rect">
              <a:avLst/>
            </a:prstGeom>
            <a:noFill/>
            <a:ln>
              <a:noFill/>
            </a:ln>
          </p:spPr>
          <p:txBody>
            <a:bodyPr spcFirstLastPara="1" wrap="square" lIns="85875" tIns="42925" rIns="85875" bIns="42925" anchor="t" anchorCtr="0">
              <a:spAutoFit/>
            </a:bodyPr>
            <a:lstStyle/>
            <a:p>
              <a:pPr algn="ct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Друге</a:t>
              </a:r>
              <a:r>
                <a:rPr lang="en-US" sz="1600" b="1" dirty="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врсте</a:t>
              </a:r>
              <a:r>
                <a:rPr lang="en-US" sz="1600" b="1" dirty="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комбиноване</a:t>
              </a:r>
              <a:r>
                <a:rPr lang="en-US" sz="1600" b="1" dirty="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хормонске</a:t>
              </a:r>
              <a:r>
                <a:rPr lang="en-US" sz="1600" b="1" dirty="0">
                  <a:solidFill>
                    <a:srgbClr val="FFFF00"/>
                  </a:solidFill>
                  <a:latin typeface="Times New Roman" panose="02020603050405020304" pitchFamily="18" charset="0"/>
                  <a:ea typeface="Calibri"/>
                  <a:cs typeface="Times New Roman" panose="02020603050405020304" pitchFamily="18" charset="0"/>
                  <a:sym typeface="Calibri"/>
                </a:rPr>
                <a:t> </a:t>
              </a:r>
              <a:r>
                <a:rPr lang="en-US" sz="1600" b="1" dirty="0" err="1">
                  <a:solidFill>
                    <a:srgbClr val="FFFF00"/>
                  </a:solidFill>
                  <a:latin typeface="Times New Roman" panose="02020603050405020304" pitchFamily="18" charset="0"/>
                  <a:ea typeface="Calibri"/>
                  <a:cs typeface="Times New Roman" panose="02020603050405020304" pitchFamily="18" charset="0"/>
                  <a:sym typeface="Calibri"/>
                </a:rPr>
                <a:t>контрацепције</a:t>
              </a:r>
              <a:endParaRPr sz="1600" b="1" dirty="0">
                <a:solidFill>
                  <a:srgbClr val="FFFF00"/>
                </a:solidFill>
                <a:latin typeface="Times New Roman" panose="02020603050405020304" pitchFamily="18" charset="0"/>
                <a:ea typeface="Calibri"/>
                <a:cs typeface="Times New Roman" panose="02020603050405020304" pitchFamily="18" charset="0"/>
                <a:sym typeface="Calibri"/>
              </a:endParaRPr>
            </a:p>
          </p:txBody>
        </p:sp>
        <p:sp>
          <p:nvSpPr>
            <p:cNvPr id="242" name="Google Shape;242;gd63bc8c32b_2_115"/>
            <p:cNvSpPr/>
            <p:nvPr/>
          </p:nvSpPr>
          <p:spPr>
            <a:xfrm>
              <a:off x="4824409" y="3097797"/>
              <a:ext cx="2205041" cy="3317875"/>
            </a:xfrm>
            <a:prstGeom prst="roundRect">
              <a:avLst>
                <a:gd name="adj" fmla="val 7704"/>
              </a:avLst>
            </a:prstGeom>
            <a:ln w="9525" cap="flat" cmpd="sng">
              <a:solidFill>
                <a:schemeClr val="dk1"/>
              </a:solidFill>
              <a:prstDash val="solid"/>
              <a:miter lim="800000"/>
              <a:headEnd type="none" w="sm" len="sm"/>
              <a:tailEnd type="none" w="sm" len="sm"/>
            </a:ln>
          </p:spPr>
          <p:style>
            <a:lnRef idx="0">
              <a:scrgbClr r="0" g="0" b="0"/>
            </a:lnRef>
            <a:fillRef idx="1002">
              <a:schemeClr val="dk2"/>
            </a:fillRef>
            <a:effectRef idx="0">
              <a:scrgbClr r="0" g="0" b="0"/>
            </a:effectRef>
            <a:fontRef idx="major"/>
          </p:style>
          <p:txBody>
            <a:bodyPr spcFirstLastPara="1" wrap="square" lIns="85875" tIns="42925" rIns="85875" bIns="42925" anchor="ctr" anchorCtr="0">
              <a:noAutofit/>
            </a:bodyPr>
            <a:lstStyle/>
            <a:p>
              <a:endParaRPr sz="2000">
                <a:solidFill>
                  <a:schemeClr val="dk1"/>
                </a:solidFill>
                <a:latin typeface="Calibri"/>
                <a:ea typeface="Calibri"/>
                <a:cs typeface="Calibri"/>
                <a:sym typeface="Calibri"/>
              </a:endParaRPr>
            </a:p>
          </p:txBody>
        </p:sp>
        <p:pic>
          <p:nvPicPr>
            <p:cNvPr id="243" name="Google Shape;243;gd63bc8c32b_2_115" descr="ecpill">
              <a:hlinkClick r:id="rId13"/>
            </p:cNvPr>
            <p:cNvPicPr preferRelativeResize="0"/>
            <p:nvPr/>
          </p:nvPicPr>
          <p:blipFill rotWithShape="1">
            <a:blip r:embed="rId14">
              <a:alphaModFix/>
            </a:blip>
            <a:srcRect/>
            <a:stretch/>
          </p:blipFill>
          <p:spPr>
            <a:xfrm>
              <a:off x="5430213" y="5154697"/>
              <a:ext cx="1128379" cy="1157785"/>
            </a:xfrm>
            <a:prstGeom prst="rect">
              <a:avLst/>
            </a:prstGeom>
            <a:ln>
              <a:noFill/>
            </a:ln>
            <a:effectLst>
              <a:outerShdw blurRad="292100" dist="139700" dir="2700000" algn="tl" rotWithShape="0">
                <a:srgbClr val="333333">
                  <a:alpha val="65000"/>
                </a:srgbClr>
              </a:outerShdw>
            </a:effectLst>
          </p:spPr>
        </p:pic>
        <p:pic>
          <p:nvPicPr>
            <p:cNvPr id="244" name="Google Shape;244;gd63bc8c32b_2_115" descr="mini-pill"/>
            <p:cNvPicPr preferRelativeResize="0"/>
            <p:nvPr/>
          </p:nvPicPr>
          <p:blipFill rotWithShape="1">
            <a:blip r:embed="rId15">
              <a:alphaModFix/>
            </a:blip>
            <a:srcRect/>
            <a:stretch/>
          </p:blipFill>
          <p:spPr>
            <a:xfrm>
              <a:off x="5007996" y="3913483"/>
              <a:ext cx="1868515" cy="1091653"/>
            </a:xfrm>
            <a:prstGeom prst="rect">
              <a:avLst/>
            </a:prstGeom>
            <a:ln>
              <a:noFill/>
            </a:ln>
            <a:effectLst>
              <a:outerShdw blurRad="292100" dist="139700" dir="2700000" algn="tl" rotWithShape="0">
                <a:srgbClr val="333333">
                  <a:alpha val="65000"/>
                </a:srgbClr>
              </a:outerShdw>
            </a:effectLst>
          </p:spPr>
        </p:pic>
        <p:sp>
          <p:nvSpPr>
            <p:cNvPr id="245" name="Google Shape;245;gd63bc8c32b_2_115"/>
            <p:cNvSpPr txBox="1"/>
            <p:nvPr/>
          </p:nvSpPr>
          <p:spPr>
            <a:xfrm>
              <a:off x="4940303" y="3167644"/>
              <a:ext cx="2054225" cy="640716"/>
            </a:xfrm>
            <a:prstGeom prst="rect">
              <a:avLst/>
            </a:prstGeom>
            <a:noFill/>
            <a:ln>
              <a:noFill/>
            </a:ln>
          </p:spPr>
          <p:txBody>
            <a:bodyPr spcFirstLastPara="1" wrap="square" lIns="85875" tIns="42925" rIns="85875" bIns="42925" anchor="t" anchorCtr="0">
              <a:spAutoFit/>
            </a:bodyPr>
            <a:lstStyle/>
            <a:p>
              <a:pPr algn="ctr"/>
              <a:r>
                <a:rPr lang="en-US" b="1">
                  <a:solidFill>
                    <a:schemeClr val="lt1"/>
                  </a:solidFill>
                  <a:latin typeface="Times New Roman" panose="02020603050405020304" pitchFamily="18" charset="0"/>
                  <a:ea typeface="Calibri"/>
                  <a:cs typeface="Times New Roman" panose="02020603050405020304" pitchFamily="18" charset="0"/>
                  <a:sym typeface="Calibri"/>
                </a:rPr>
                <a:t>Прогестиске пилуле</a:t>
              </a:r>
              <a:endParaRPr b="1">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46" name="Google Shape;246;gd63bc8c32b_2_115"/>
            <p:cNvSpPr txBox="1"/>
            <p:nvPr/>
          </p:nvSpPr>
          <p:spPr>
            <a:xfrm>
              <a:off x="2170492" y="1897844"/>
              <a:ext cx="2492375" cy="640716"/>
            </a:xfrm>
            <a:prstGeom prst="rect">
              <a:avLst/>
            </a:prstGeom>
            <a:noFill/>
            <a:ln>
              <a:noFill/>
            </a:ln>
          </p:spPr>
          <p:txBody>
            <a:bodyPr spcFirstLastPara="1" wrap="square" lIns="85875" tIns="42925" rIns="85875" bIns="42925" anchor="t" anchorCtr="0">
              <a:spAutoFit/>
            </a:bodyPr>
            <a:lstStyle/>
            <a:p>
              <a:pPr algn="ctr"/>
              <a:r>
                <a:rPr lang="en-US" b="1" dirty="0" err="1">
                  <a:solidFill>
                    <a:schemeClr val="lt1"/>
                  </a:solidFill>
                  <a:latin typeface="Times New Roman" panose="02020603050405020304" pitchFamily="18" charset="0"/>
                  <a:ea typeface="Calibri"/>
                  <a:cs typeface="Times New Roman" panose="02020603050405020304" pitchFamily="18" charset="0"/>
                  <a:sym typeface="Calibri"/>
                </a:rPr>
                <a:t>Комбинована</a:t>
              </a:r>
              <a:r>
                <a:rPr lang="en-US" b="1" dirty="0">
                  <a:solidFill>
                    <a:schemeClr val="lt1"/>
                  </a:solidFill>
                  <a:latin typeface="Times New Roman" panose="02020603050405020304" pitchFamily="18" charset="0"/>
                  <a:ea typeface="Calibri"/>
                  <a:cs typeface="Times New Roman" panose="02020603050405020304" pitchFamily="18" charset="0"/>
                  <a:sym typeface="Calibri"/>
                </a:rPr>
                <a:t> </a:t>
              </a:r>
              <a:r>
                <a:rPr lang="en-US" b="1" dirty="0" err="1">
                  <a:solidFill>
                    <a:schemeClr val="lt1"/>
                  </a:solidFill>
                  <a:latin typeface="Times New Roman" panose="02020603050405020304" pitchFamily="18" charset="0"/>
                  <a:ea typeface="Calibri"/>
                  <a:cs typeface="Times New Roman" panose="02020603050405020304" pitchFamily="18" charset="0"/>
                  <a:sym typeface="Calibri"/>
                </a:rPr>
                <a:t>орална</a:t>
              </a:r>
              <a:r>
                <a:rPr lang="en-US" b="1" dirty="0">
                  <a:solidFill>
                    <a:schemeClr val="lt1"/>
                  </a:solidFill>
                  <a:latin typeface="Times New Roman" panose="02020603050405020304" pitchFamily="18" charset="0"/>
                  <a:ea typeface="Calibri"/>
                  <a:cs typeface="Times New Roman" panose="02020603050405020304" pitchFamily="18" charset="0"/>
                  <a:sym typeface="Calibri"/>
                </a:rPr>
                <a:t> </a:t>
              </a:r>
              <a:r>
                <a:rPr lang="en-US" b="1" dirty="0" err="1">
                  <a:solidFill>
                    <a:schemeClr val="lt1"/>
                  </a:solidFill>
                  <a:latin typeface="Times New Roman" panose="02020603050405020304" pitchFamily="18" charset="0"/>
                  <a:ea typeface="Calibri"/>
                  <a:cs typeface="Times New Roman" panose="02020603050405020304" pitchFamily="18" charset="0"/>
                  <a:sym typeface="Calibri"/>
                </a:rPr>
                <a:t>контрацепција</a:t>
              </a:r>
              <a:endParaRPr b="1"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47" name="Google Shape;247;gd63bc8c32b_2_115"/>
            <p:cNvSpPr txBox="1"/>
            <p:nvPr/>
          </p:nvSpPr>
          <p:spPr>
            <a:xfrm>
              <a:off x="7223326" y="1089587"/>
              <a:ext cx="3403198" cy="363687"/>
            </a:xfrm>
            <a:prstGeom prst="rect">
              <a:avLst/>
            </a:prstGeom>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85875" tIns="42925" rIns="85875" bIns="42925" anchor="t" anchorCtr="0">
              <a:spAutoFit/>
            </a:bodyPr>
            <a:lstStyle/>
            <a:p>
              <a:pPr algn="ctr"/>
              <a:r>
                <a:rPr lang="en-US" b="1" dirty="0" err="1">
                  <a:solidFill>
                    <a:schemeClr val="dk1"/>
                  </a:solidFill>
                  <a:latin typeface="Times New Roman" panose="02020603050405020304" pitchFamily="18" charset="0"/>
                  <a:ea typeface="Arial"/>
                  <a:cs typeface="Times New Roman" panose="02020603050405020304" pitchFamily="18" charset="0"/>
                  <a:sym typeface="Arial"/>
                </a:rPr>
                <a:t>Нехормонска</a:t>
              </a:r>
              <a:r>
                <a:rPr lang="en-US" b="1" dirty="0">
                  <a:solidFill>
                    <a:schemeClr val="dk1"/>
                  </a:solidFill>
                  <a:latin typeface="Times New Roman" panose="02020603050405020304" pitchFamily="18" charset="0"/>
                  <a:ea typeface="Arial"/>
                  <a:cs typeface="Times New Roman" panose="02020603050405020304" pitchFamily="18" charset="0"/>
                  <a:sym typeface="Arial"/>
                </a:rPr>
                <a:t> </a:t>
              </a:r>
              <a:r>
                <a:rPr lang="en-US" b="1" dirty="0" err="1">
                  <a:solidFill>
                    <a:schemeClr val="dk1"/>
                  </a:solidFill>
                  <a:latin typeface="Times New Roman" panose="02020603050405020304" pitchFamily="18" charset="0"/>
                  <a:ea typeface="Arial"/>
                  <a:cs typeface="Times New Roman" panose="02020603050405020304" pitchFamily="18" charset="0"/>
                  <a:sym typeface="Arial"/>
                </a:rPr>
                <a:t>контрацепција</a:t>
              </a:r>
              <a:endParaRPr b="1" dirty="0">
                <a:solidFill>
                  <a:schemeClr val="dk1"/>
                </a:solidFill>
                <a:latin typeface="Times New Roman" panose="02020603050405020304" pitchFamily="18" charset="0"/>
                <a:ea typeface="Calibri"/>
                <a:cs typeface="Times New Roman" panose="02020603050405020304" pitchFamily="18" charset="0"/>
                <a:sym typeface="Calibri"/>
              </a:endParaRPr>
            </a:p>
          </p:txBody>
        </p:sp>
        <p:sp>
          <p:nvSpPr>
            <p:cNvPr id="248" name="Google Shape;248;gd63bc8c32b_2_115"/>
            <p:cNvSpPr/>
            <p:nvPr/>
          </p:nvSpPr>
          <p:spPr>
            <a:xfrm>
              <a:off x="7396163" y="1516647"/>
              <a:ext cx="2711450" cy="2411413"/>
            </a:xfrm>
            <a:prstGeom prst="roundRect">
              <a:avLst>
                <a:gd name="adj" fmla="val 4028"/>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85875" tIns="42925" rIns="85875" bIns="42925" anchor="ctr" anchorCtr="0">
              <a:noAutofit/>
            </a:bodyPr>
            <a:lstStyle/>
            <a:p>
              <a:endParaRPr sz="2000">
                <a:solidFill>
                  <a:schemeClr val="dk1"/>
                </a:solidFill>
                <a:latin typeface="Calibri"/>
                <a:ea typeface="Calibri"/>
                <a:cs typeface="Calibri"/>
                <a:sym typeface="Calibri"/>
              </a:endParaRPr>
            </a:p>
          </p:txBody>
        </p:sp>
        <p:pic>
          <p:nvPicPr>
            <p:cNvPr id="249" name="Google Shape;249;gd63bc8c32b_2_115" descr="Photo of a contraceptive diaghram"/>
            <p:cNvPicPr preferRelativeResize="0"/>
            <p:nvPr/>
          </p:nvPicPr>
          <p:blipFill rotWithShape="1">
            <a:blip r:embed="rId16">
              <a:alphaModFix/>
            </a:blip>
            <a:srcRect l="9392" r="13539"/>
            <a:stretch/>
          </p:blipFill>
          <p:spPr>
            <a:xfrm>
              <a:off x="7766775" y="3013101"/>
              <a:ext cx="815250" cy="848281"/>
            </a:xfrm>
            <a:prstGeom prst="rect">
              <a:avLst/>
            </a:prstGeom>
            <a:ln>
              <a:noFill/>
            </a:ln>
            <a:effectLst>
              <a:outerShdw blurRad="292100" dist="139700" dir="2700000" algn="tl" rotWithShape="0">
                <a:srgbClr val="333333">
                  <a:alpha val="65000"/>
                </a:srgbClr>
              </a:outerShdw>
            </a:effectLst>
          </p:spPr>
        </p:pic>
        <p:pic>
          <p:nvPicPr>
            <p:cNvPr id="250" name="Google Shape;250;gd63bc8c32b_2_115" descr="080000-Cervical-Cap-1"/>
            <p:cNvPicPr preferRelativeResize="0"/>
            <p:nvPr/>
          </p:nvPicPr>
          <p:blipFill rotWithShape="1">
            <a:blip r:embed="rId17">
              <a:alphaModFix/>
            </a:blip>
            <a:srcRect/>
            <a:stretch/>
          </p:blipFill>
          <p:spPr>
            <a:xfrm>
              <a:off x="8924925" y="3013101"/>
              <a:ext cx="1022353" cy="848281"/>
            </a:xfrm>
            <a:prstGeom prst="rect">
              <a:avLst/>
            </a:prstGeom>
            <a:ln>
              <a:noFill/>
            </a:ln>
            <a:effectLst>
              <a:outerShdw blurRad="292100" dist="139700" dir="2700000" algn="tl" rotWithShape="0">
                <a:srgbClr val="333333">
                  <a:alpha val="65000"/>
                </a:srgbClr>
              </a:outerShdw>
            </a:effectLst>
          </p:spPr>
        </p:pic>
        <p:pic>
          <p:nvPicPr>
            <p:cNvPr id="251" name="Google Shape;251;gd63bc8c32b_2_115" descr="iud.jpg"/>
            <p:cNvPicPr preferRelativeResize="0"/>
            <p:nvPr/>
          </p:nvPicPr>
          <p:blipFill rotWithShape="1">
            <a:blip r:embed="rId18">
              <a:alphaModFix/>
            </a:blip>
            <a:srcRect/>
            <a:stretch/>
          </p:blipFill>
          <p:spPr>
            <a:xfrm>
              <a:off x="8924925" y="1976346"/>
              <a:ext cx="1022353" cy="886316"/>
            </a:xfrm>
            <a:prstGeom prst="rect">
              <a:avLst/>
            </a:prstGeom>
            <a:ln>
              <a:noFill/>
            </a:ln>
            <a:effectLst>
              <a:outerShdw blurRad="292100" dist="139700" dir="2700000" algn="tl" rotWithShape="0">
                <a:srgbClr val="333333">
                  <a:alpha val="65000"/>
                </a:srgbClr>
              </a:outerShdw>
            </a:effectLst>
          </p:spPr>
        </p:pic>
        <p:pic>
          <p:nvPicPr>
            <p:cNvPr id="252" name="Google Shape;252;gd63bc8c32b_2_115" descr="sterilization">
              <a:hlinkClick r:id="rId19"/>
            </p:cNvPr>
            <p:cNvPicPr preferRelativeResize="0"/>
            <p:nvPr/>
          </p:nvPicPr>
          <p:blipFill rotWithShape="1">
            <a:blip r:embed="rId20">
              <a:alphaModFix/>
            </a:blip>
            <a:srcRect/>
            <a:stretch/>
          </p:blipFill>
          <p:spPr>
            <a:xfrm>
              <a:off x="7762875" y="1975738"/>
              <a:ext cx="819150" cy="899254"/>
            </a:xfrm>
            <a:prstGeom prst="rect">
              <a:avLst/>
            </a:prstGeom>
            <a:ln>
              <a:noFill/>
            </a:ln>
            <a:effectLst>
              <a:outerShdw blurRad="292100" dist="139700" dir="2700000" algn="tl" rotWithShape="0">
                <a:srgbClr val="333333">
                  <a:alpha val="65000"/>
                </a:srgbClr>
              </a:outerShdw>
            </a:effectLst>
          </p:spPr>
        </p:pic>
        <p:sp>
          <p:nvSpPr>
            <p:cNvPr id="253" name="Google Shape;253;gd63bc8c32b_2_115"/>
            <p:cNvSpPr txBox="1"/>
            <p:nvPr/>
          </p:nvSpPr>
          <p:spPr>
            <a:xfrm>
              <a:off x="7396163" y="1535694"/>
              <a:ext cx="2711450" cy="363718"/>
            </a:xfrm>
            <a:prstGeom prst="rect">
              <a:avLst/>
            </a:prstGeom>
            <a:noFill/>
            <a:ln>
              <a:noFill/>
            </a:ln>
          </p:spPr>
          <p:txBody>
            <a:bodyPr spcFirstLastPara="1" wrap="square" lIns="85875" tIns="42925" rIns="85875" bIns="42925" anchor="t" anchorCtr="0">
              <a:spAutoFit/>
            </a:bodyPr>
            <a:lstStyle/>
            <a:p>
              <a:pPr algn="ctr"/>
              <a:r>
                <a:rPr lang="en-US" b="1">
                  <a:solidFill>
                    <a:schemeClr val="lt1"/>
                  </a:solidFill>
                  <a:latin typeface="Times New Roman" panose="02020603050405020304" pitchFamily="18" charset="0"/>
                  <a:ea typeface="Calibri"/>
                  <a:cs typeface="Times New Roman" panose="02020603050405020304" pitchFamily="18" charset="0"/>
                  <a:sym typeface="Calibri"/>
                </a:rPr>
                <a:t>Зависна од лекара</a:t>
              </a:r>
              <a:endParaRPr b="1">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254" name="Google Shape;254;gd63bc8c32b_2_115"/>
            <p:cNvSpPr/>
            <p:nvPr/>
          </p:nvSpPr>
          <p:spPr>
            <a:xfrm>
              <a:off x="7396163" y="4066169"/>
              <a:ext cx="2711450" cy="2349500"/>
            </a:xfrm>
            <a:prstGeom prst="roundRect">
              <a:avLst>
                <a:gd name="adj" fmla="val 5639"/>
              </a:avLst>
            </a:prstGeom>
            <a:ln w="9525" cap="flat" cmpd="sng">
              <a:solidFill>
                <a:schemeClr val="dk1"/>
              </a:solidFill>
              <a:prstDash val="solid"/>
              <a:miter lim="800000"/>
              <a:headEnd type="none" w="sm" len="sm"/>
              <a:tailEnd type="none" w="sm" len="sm"/>
            </a:ln>
          </p:spPr>
          <p:style>
            <a:lnRef idx="0">
              <a:scrgbClr r="0" g="0" b="0"/>
            </a:lnRef>
            <a:fillRef idx="1003">
              <a:schemeClr val="dk2"/>
            </a:fillRef>
            <a:effectRef idx="0">
              <a:scrgbClr r="0" g="0" b="0"/>
            </a:effectRef>
            <a:fontRef idx="major"/>
          </p:style>
          <p:txBody>
            <a:bodyPr spcFirstLastPara="1" wrap="square" lIns="91425" tIns="45700" rIns="91425" bIns="45700" anchor="ctr" anchorCtr="0">
              <a:noAutofit/>
            </a:bodyPr>
            <a:lstStyle/>
            <a:p>
              <a:endParaRPr sz="2000">
                <a:solidFill>
                  <a:schemeClr val="dk1"/>
                </a:solidFill>
                <a:latin typeface="Calibri"/>
                <a:ea typeface="Calibri"/>
                <a:cs typeface="Calibri"/>
                <a:sym typeface="Calibri"/>
              </a:endParaRPr>
            </a:p>
          </p:txBody>
        </p:sp>
        <p:pic>
          <p:nvPicPr>
            <p:cNvPr id="255" name="Google Shape;255;gd63bc8c32b_2_115" descr="syd-57sps7l6bhwnra3m2oz_layout-1">
              <a:hlinkClick r:id="rId21"/>
            </p:cNvPr>
            <p:cNvPicPr preferRelativeResize="0"/>
            <p:nvPr/>
          </p:nvPicPr>
          <p:blipFill rotWithShape="1">
            <a:blip r:embed="rId22">
              <a:alphaModFix/>
            </a:blip>
            <a:srcRect/>
            <a:stretch/>
          </p:blipFill>
          <p:spPr>
            <a:xfrm>
              <a:off x="8988428" y="5503650"/>
              <a:ext cx="958849" cy="747713"/>
            </a:xfrm>
            <a:prstGeom prst="rect">
              <a:avLst/>
            </a:prstGeom>
            <a:ln>
              <a:noFill/>
            </a:ln>
            <a:effectLst>
              <a:outerShdw blurRad="292100" dist="139700" dir="2700000" algn="tl" rotWithShape="0">
                <a:srgbClr val="333333">
                  <a:alpha val="65000"/>
                </a:srgbClr>
              </a:outerShdw>
            </a:effectLst>
          </p:spPr>
        </p:pic>
        <p:pic>
          <p:nvPicPr>
            <p:cNvPr id="256" name="Google Shape;256;gd63bc8c32b_2_115" descr="femalecondom">
              <a:hlinkClick r:id="rId23"/>
            </p:cNvPr>
            <p:cNvPicPr preferRelativeResize="0"/>
            <p:nvPr/>
          </p:nvPicPr>
          <p:blipFill rotWithShape="1">
            <a:blip r:embed="rId24">
              <a:alphaModFix/>
            </a:blip>
            <a:srcRect/>
            <a:stretch/>
          </p:blipFill>
          <p:spPr>
            <a:xfrm>
              <a:off x="8997953" y="4520194"/>
              <a:ext cx="949325" cy="819150"/>
            </a:xfrm>
            <a:prstGeom prst="rect">
              <a:avLst/>
            </a:prstGeom>
            <a:ln>
              <a:noFill/>
            </a:ln>
            <a:effectLst>
              <a:outerShdw blurRad="292100" dist="139700" dir="2700000" algn="tl" rotWithShape="0">
                <a:srgbClr val="333333">
                  <a:alpha val="65000"/>
                </a:srgbClr>
              </a:outerShdw>
            </a:effectLst>
          </p:spPr>
        </p:pic>
        <p:pic>
          <p:nvPicPr>
            <p:cNvPr id="257" name="Google Shape;257;gd63bc8c32b_2_115" descr="Copper_Deluxe_CycleBeads_on_White-medium"/>
            <p:cNvPicPr preferRelativeResize="0"/>
            <p:nvPr/>
          </p:nvPicPr>
          <p:blipFill rotWithShape="1">
            <a:blip r:embed="rId25">
              <a:alphaModFix/>
            </a:blip>
            <a:srcRect/>
            <a:stretch/>
          </p:blipFill>
          <p:spPr>
            <a:xfrm>
              <a:off x="7620820" y="5509439"/>
              <a:ext cx="1000896" cy="757238"/>
            </a:xfrm>
            <a:prstGeom prst="rect">
              <a:avLst/>
            </a:prstGeom>
            <a:ln>
              <a:noFill/>
            </a:ln>
            <a:effectLst>
              <a:outerShdw blurRad="292100" dist="139700" dir="2700000" algn="tl" rotWithShape="0">
                <a:srgbClr val="333333">
                  <a:alpha val="65000"/>
                </a:srgbClr>
              </a:outerShdw>
            </a:effectLst>
          </p:spPr>
        </p:pic>
        <p:pic>
          <p:nvPicPr>
            <p:cNvPr id="258" name="Google Shape;258;gd63bc8c32b_2_115" descr="spermicides.jpg"/>
            <p:cNvPicPr preferRelativeResize="0"/>
            <p:nvPr/>
          </p:nvPicPr>
          <p:blipFill rotWithShape="1">
            <a:blip r:embed="rId26">
              <a:alphaModFix/>
            </a:blip>
            <a:srcRect/>
            <a:stretch/>
          </p:blipFill>
          <p:spPr>
            <a:xfrm>
              <a:off x="7605716" y="4520194"/>
              <a:ext cx="1025524" cy="819150"/>
            </a:xfrm>
            <a:prstGeom prst="rect">
              <a:avLst/>
            </a:prstGeom>
            <a:ln>
              <a:noFill/>
            </a:ln>
            <a:effectLst>
              <a:outerShdw blurRad="292100" dist="139700" dir="2700000" algn="tl" rotWithShape="0">
                <a:srgbClr val="333333">
                  <a:alpha val="65000"/>
                </a:srgbClr>
              </a:outerShdw>
            </a:effectLst>
          </p:spPr>
        </p:pic>
        <p:sp>
          <p:nvSpPr>
            <p:cNvPr id="259" name="Google Shape;259;gd63bc8c32b_2_115"/>
            <p:cNvSpPr txBox="1"/>
            <p:nvPr/>
          </p:nvSpPr>
          <p:spPr>
            <a:xfrm>
              <a:off x="7581187" y="4066169"/>
              <a:ext cx="2382045" cy="369332"/>
            </a:xfrm>
            <a:prstGeom prst="rect">
              <a:avLst/>
            </a:prstGeom>
            <a:noFill/>
            <a:ln>
              <a:noFill/>
            </a:ln>
          </p:spPr>
          <p:txBody>
            <a:bodyPr spcFirstLastPara="1" wrap="square" lIns="91425" tIns="45700" rIns="91425" bIns="45700" anchor="t" anchorCtr="0">
              <a:spAutoFit/>
            </a:bodyPr>
            <a:lstStyle/>
            <a:p>
              <a:pPr algn="ctr"/>
              <a:r>
                <a:rPr lang="en-US" b="1">
                  <a:solidFill>
                    <a:srgbClr val="FFFF00"/>
                  </a:solidFill>
                  <a:latin typeface="Times New Roman" panose="02020603050405020304" pitchFamily="18" charset="0"/>
                  <a:ea typeface="Calibri"/>
                  <a:cs typeface="Times New Roman" panose="02020603050405020304" pitchFamily="18" charset="0"/>
                  <a:sym typeface="Calibri"/>
                </a:rPr>
                <a:t>Независна од лекара</a:t>
              </a:r>
              <a:endParaRPr b="1">
                <a:solidFill>
                  <a:srgbClr val="FFFF00"/>
                </a:solidFill>
                <a:latin typeface="Times New Roman" panose="02020603050405020304" pitchFamily="18" charset="0"/>
                <a:ea typeface="Calibri"/>
                <a:cs typeface="Times New Roman" panose="02020603050405020304" pitchFamily="18" charset="0"/>
                <a:sym typeface="Calibri"/>
              </a:endParaRPr>
            </a:p>
          </p:txBody>
        </p:sp>
      </p:grpSp>
      <p:sp>
        <p:nvSpPr>
          <p:cNvPr id="260" name="Google Shape;260;gd63bc8c32b_2_115"/>
          <p:cNvSpPr txBox="1">
            <a:spLocks noGrp="1"/>
          </p:cNvSpPr>
          <p:nvPr>
            <p:ph type="title"/>
          </p:nvPr>
        </p:nvSpPr>
        <p:spPr>
          <a:xfrm>
            <a:off x="1894901" y="19191"/>
            <a:ext cx="8392099" cy="776518"/>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ВРСТЕ КОНТРАЦЕПЦИЈЕ</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415341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7119" y="1305933"/>
            <a:ext cx="12114882" cy="555920"/>
          </a:xfrm>
          <a:prstGeom prst="rect">
            <a:avLst/>
          </a:prstGeom>
        </p:spPr>
      </p:pic>
      <p:sp>
        <p:nvSpPr>
          <p:cNvPr id="266" name="Google Shape;266;gd63bc8c32b_2_151"/>
          <p:cNvSpPr txBox="1">
            <a:spLocks noGrp="1"/>
          </p:cNvSpPr>
          <p:nvPr>
            <p:ph idx="1"/>
          </p:nvPr>
        </p:nvSpPr>
        <p:spPr>
          <a:xfrm>
            <a:off x="533399" y="5165923"/>
            <a:ext cx="5856383" cy="846138"/>
          </a:xfrm>
          <a:prstGeom prst="rect">
            <a:avLst/>
          </a:prstGeom>
          <a:noFill/>
          <a:ln>
            <a:noFill/>
          </a:ln>
        </p:spPr>
        <p:txBody>
          <a:bodyPr spcFirstLastPara="1" vert="horz" wrap="square" lIns="91425" tIns="45700" rIns="91425" bIns="45700" rtlCol="0" anchor="t" anchorCtr="0">
            <a:noAutofit/>
          </a:bodyPr>
          <a:lstStyle/>
          <a:p>
            <a:pPr marL="166688" indent="0" algn="ctr">
              <a:lnSpc>
                <a:spcPct val="125000"/>
              </a:lnSpc>
              <a:spcAft>
                <a:spcPts val="0"/>
              </a:spcAft>
              <a:buClr>
                <a:schemeClr val="dk1"/>
              </a:buClr>
              <a:buSzPts val="2400"/>
              <a:buNone/>
            </a:pPr>
            <a:r>
              <a:rPr lang="en-US" sz="1800" dirty="0" err="1">
                <a:latin typeface="Times New Roman" panose="02020603050405020304" pitchFamily="18" charset="0"/>
                <a:cs typeface="Times New Roman" panose="02020603050405020304" pitchFamily="18" charset="0"/>
              </a:rPr>
              <a:t>Примена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кондома</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још</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једног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ефикасног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метода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endParaRPr sz="1800" dirty="0">
              <a:latin typeface="Times New Roman" panose="02020603050405020304" pitchFamily="18" charset="0"/>
              <a:cs typeface="Times New Roman" panose="02020603050405020304" pitchFamily="18" charset="0"/>
            </a:endParaRPr>
          </a:p>
        </p:txBody>
      </p:sp>
      <p:pic>
        <p:nvPicPr>
          <p:cNvPr id="267" name="Google Shape;267;gd63bc8c32b_2_151" descr="Picture 050"/>
          <p:cNvPicPr preferRelativeResize="0"/>
          <p:nvPr/>
        </p:nvPicPr>
        <p:blipFill rotWithShape="1">
          <a:blip r:embed="rId4">
            <a:alphaModFix/>
          </a:blip>
          <a:srcRect/>
          <a:stretch/>
        </p:blipFill>
        <p:spPr>
          <a:xfrm>
            <a:off x="2171700" y="2494442"/>
            <a:ext cx="2333625" cy="2409825"/>
          </a:xfrm>
          <a:prstGeom prst="rect">
            <a:avLst/>
          </a:prstGeom>
          <a:noFill/>
          <a:ln>
            <a:noFill/>
          </a:ln>
        </p:spPr>
      </p:pic>
      <p:pic>
        <p:nvPicPr>
          <p:cNvPr id="268" name="Google Shape;268;gd63bc8c32b_2_151" descr="OC"/>
          <p:cNvPicPr preferRelativeResize="0"/>
          <p:nvPr/>
        </p:nvPicPr>
        <p:blipFill rotWithShape="1">
          <a:blip r:embed="rId5">
            <a:alphaModFix/>
          </a:blip>
          <a:srcRect/>
          <a:stretch/>
        </p:blipFill>
        <p:spPr>
          <a:xfrm>
            <a:off x="9143999" y="2201442"/>
            <a:ext cx="1260000" cy="1260000"/>
          </a:xfrm>
          <a:prstGeom prst="rect">
            <a:avLst/>
          </a:prstGeom>
          <a:noFill/>
          <a:ln>
            <a:solidFill>
              <a:srgbClr val="C00000"/>
            </a:solidFill>
          </a:ln>
        </p:spPr>
      </p:pic>
      <p:pic>
        <p:nvPicPr>
          <p:cNvPr id="269" name="Google Shape;269;gd63bc8c32b_2_151" descr="Picture 418"/>
          <p:cNvPicPr preferRelativeResize="0"/>
          <p:nvPr/>
        </p:nvPicPr>
        <p:blipFill rotWithShape="1">
          <a:blip r:embed="rId6">
            <a:alphaModFix/>
          </a:blip>
          <a:srcRect/>
          <a:stretch/>
        </p:blipFill>
        <p:spPr>
          <a:xfrm>
            <a:off x="9143999" y="4906832"/>
            <a:ext cx="1260000" cy="1260000"/>
          </a:xfrm>
          <a:prstGeom prst="rect">
            <a:avLst/>
          </a:prstGeom>
          <a:noFill/>
          <a:ln>
            <a:solidFill>
              <a:srgbClr val="C00000"/>
            </a:solidFill>
          </a:ln>
        </p:spPr>
      </p:pic>
      <p:sp>
        <p:nvSpPr>
          <p:cNvPr id="270" name="Google Shape;270;gd63bc8c32b_2_151"/>
          <p:cNvSpPr/>
          <p:nvPr/>
        </p:nvSpPr>
        <p:spPr>
          <a:xfrm>
            <a:off x="5187315" y="3117337"/>
            <a:ext cx="1066800" cy="1066800"/>
          </a:xfrm>
          <a:prstGeom prst="plus">
            <a:avLst>
              <a:gd name="adj" fmla="val 25000"/>
            </a:avLst>
          </a:prstGeom>
          <a:solidFill>
            <a:srgbClr val="FF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Clr>
                <a:schemeClr val="dk1"/>
              </a:buClr>
              <a:buSzPts val="1800"/>
            </a:pPr>
            <a:endParaRPr>
              <a:solidFill>
                <a:schemeClr val="dk1"/>
              </a:solidFill>
              <a:latin typeface="Arial"/>
              <a:ea typeface="Arial"/>
              <a:cs typeface="Arial"/>
              <a:sym typeface="Arial"/>
            </a:endParaRPr>
          </a:p>
        </p:txBody>
      </p:sp>
      <p:pic>
        <p:nvPicPr>
          <p:cNvPr id="271" name="Google Shape;271;gd63bc8c32b_2_151" descr="Mirena"/>
          <p:cNvPicPr preferRelativeResize="0"/>
          <p:nvPr/>
        </p:nvPicPr>
        <p:blipFill rotWithShape="1">
          <a:blip r:embed="rId7">
            <a:alphaModFix/>
          </a:blip>
          <a:srcRect/>
          <a:stretch/>
        </p:blipFill>
        <p:spPr>
          <a:xfrm>
            <a:off x="6880318" y="2201442"/>
            <a:ext cx="1260000" cy="1260000"/>
          </a:xfrm>
          <a:prstGeom prst="rect">
            <a:avLst/>
          </a:prstGeom>
          <a:noFill/>
          <a:ln>
            <a:solidFill>
              <a:srgbClr val="C00000"/>
            </a:solidFill>
          </a:ln>
        </p:spPr>
      </p:pic>
      <p:pic>
        <p:nvPicPr>
          <p:cNvPr id="272" name="Google Shape;272;gd63bc8c32b_2_151" descr="Implanon"/>
          <p:cNvPicPr preferRelativeResize="0"/>
          <p:nvPr/>
        </p:nvPicPr>
        <p:blipFill rotWithShape="1">
          <a:blip r:embed="rId8">
            <a:alphaModFix/>
          </a:blip>
          <a:srcRect/>
          <a:stretch/>
        </p:blipFill>
        <p:spPr>
          <a:xfrm>
            <a:off x="6880318" y="3554137"/>
            <a:ext cx="1260000" cy="1260000"/>
          </a:xfrm>
          <a:prstGeom prst="rect">
            <a:avLst/>
          </a:prstGeom>
          <a:noFill/>
          <a:ln>
            <a:solidFill>
              <a:srgbClr val="C00000"/>
            </a:solidFill>
          </a:ln>
        </p:spPr>
      </p:pic>
      <p:pic>
        <p:nvPicPr>
          <p:cNvPr id="273" name="Google Shape;273;gd63bc8c32b_2_151" descr="Cerazette"/>
          <p:cNvPicPr preferRelativeResize="0"/>
          <p:nvPr/>
        </p:nvPicPr>
        <p:blipFill rotWithShape="1">
          <a:blip r:embed="rId9">
            <a:alphaModFix/>
          </a:blip>
          <a:srcRect/>
          <a:stretch/>
        </p:blipFill>
        <p:spPr>
          <a:xfrm>
            <a:off x="9143999" y="3554137"/>
            <a:ext cx="1260000" cy="1260000"/>
          </a:xfrm>
          <a:prstGeom prst="rect">
            <a:avLst/>
          </a:prstGeom>
          <a:noFill/>
          <a:ln>
            <a:solidFill>
              <a:srgbClr val="C00000"/>
            </a:solidFill>
          </a:ln>
        </p:spPr>
      </p:pic>
      <p:pic>
        <p:nvPicPr>
          <p:cNvPr id="274" name="Google Shape;274;gd63bc8c32b_2_151" descr="EVRA1"/>
          <p:cNvPicPr preferRelativeResize="0"/>
          <p:nvPr/>
        </p:nvPicPr>
        <p:blipFill rotWithShape="1">
          <a:blip r:embed="rId10">
            <a:alphaModFix/>
          </a:blip>
          <a:srcRect/>
          <a:stretch/>
        </p:blipFill>
        <p:spPr>
          <a:xfrm>
            <a:off x="6880318" y="4904267"/>
            <a:ext cx="1260000" cy="1260000"/>
          </a:xfrm>
          <a:prstGeom prst="rect">
            <a:avLst/>
          </a:prstGeom>
          <a:noFill/>
          <a:ln>
            <a:solidFill>
              <a:srgbClr val="C00000"/>
            </a:solidFill>
          </a:ln>
        </p:spPr>
      </p:pic>
      <p:sp>
        <p:nvSpPr>
          <p:cNvPr id="275" name="Google Shape;275;gd63bc8c32b_2_151"/>
          <p:cNvSpPr txBox="1"/>
          <p:nvPr/>
        </p:nvSpPr>
        <p:spPr>
          <a:xfrm>
            <a:off x="602462" y="256957"/>
            <a:ext cx="11303306" cy="1746592"/>
          </a:xfrm>
          <a:prstGeom prst="rect">
            <a:avLst/>
          </a:prstGeom>
          <a:noFill/>
          <a:ln>
            <a:noFill/>
          </a:ln>
        </p:spPr>
        <p:txBody>
          <a:bodyPr spcFirstLastPara="1" wrap="square" lIns="91425" tIns="45700" rIns="91425" bIns="45700" anchor="t" anchorCtr="0">
            <a:spAutoFit/>
          </a:bodyPr>
          <a:lstStyle/>
          <a:p>
            <a:pPr algn="ctr">
              <a:lnSpc>
                <a:spcPct val="125000"/>
              </a:lnSpc>
              <a:spcBef>
                <a:spcPts val="1200"/>
              </a:spcBef>
            </a:pP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Било</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која</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контрацепција</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је</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боља</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од</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непланиране</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2600" dirty="0" err="1">
                <a:solidFill>
                  <a:schemeClr val="dk1"/>
                </a:solidFill>
                <a:latin typeface="Times New Roman" panose="02020603050405020304" pitchFamily="18" charset="0"/>
                <a:ea typeface="Calibri"/>
                <a:cs typeface="Times New Roman" panose="02020603050405020304" pitchFamily="18" charset="0"/>
                <a:sym typeface="Calibri"/>
              </a:rPr>
              <a:t>трудноће</a:t>
            </a:r>
            <a:r>
              <a:rPr lang="en-US" sz="2600" dirty="0">
                <a:solidFill>
                  <a:schemeClr val="dk1"/>
                </a:solidFill>
                <a:latin typeface="Times New Roman" panose="02020603050405020304" pitchFamily="18" charset="0"/>
                <a:ea typeface="Calibri"/>
                <a:cs typeface="Times New Roman" panose="02020603050405020304" pitchFamily="18" charset="0"/>
                <a:sym typeface="Calibri"/>
              </a:rPr>
              <a:t>.</a:t>
            </a:r>
            <a:endParaRPr sz="2600" dirty="0">
              <a:latin typeface="Times New Roman" panose="02020603050405020304" pitchFamily="18" charset="0"/>
              <a:cs typeface="Times New Roman" panose="02020603050405020304" pitchFamily="18" charset="0"/>
            </a:endParaRPr>
          </a:p>
          <a:p>
            <a:pPr>
              <a:lnSpc>
                <a:spcPct val="125000"/>
              </a:lnSpc>
              <a:spcBef>
                <a:spcPts val="1200"/>
              </a:spcBef>
            </a:pPr>
            <a:r>
              <a:rPr lang="en-US" dirty="0" err="1">
                <a:solidFill>
                  <a:schemeClr val="dk1"/>
                </a:solidFill>
                <a:latin typeface="Times New Roman" panose="02020603050405020304" pitchFamily="18" charset="0"/>
                <a:ea typeface="Calibri"/>
                <a:cs typeface="Times New Roman" panose="02020603050405020304" pitchFamily="18" charset="0"/>
                <a:sym typeface="Calibri"/>
              </a:rPr>
              <a:t>Адолесцентни</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узраст</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није</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ограничавајући</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чинилац</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за</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примену</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било</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ког</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реверзибилног</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метода</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контрацепције</a:t>
            </a:r>
            <a:r>
              <a:rPr lang="en-US" dirty="0">
                <a:solidFill>
                  <a:schemeClr val="dk1"/>
                </a:solidFill>
                <a:latin typeface="Times New Roman" panose="02020603050405020304" pitchFamily="18" charset="0"/>
                <a:ea typeface="Calibri"/>
                <a:cs typeface="Times New Roman" panose="02020603050405020304" pitchFamily="18" charset="0"/>
                <a:sym typeface="Calibri"/>
              </a:rPr>
              <a:t>.</a:t>
            </a:r>
            <a:endParaRPr dirty="0">
              <a:latin typeface="Times New Roman" panose="02020603050405020304" pitchFamily="18" charset="0"/>
              <a:cs typeface="Times New Roman" panose="02020603050405020304" pitchFamily="18" charset="0"/>
            </a:endParaRPr>
          </a:p>
          <a:p>
            <a:pPr>
              <a:lnSpc>
                <a:spcPct val="125000"/>
              </a:lnSpc>
              <a:spcBef>
                <a:spcPts val="1200"/>
              </a:spcBef>
            </a:pPr>
            <a:r>
              <a:rPr lang="en-US" dirty="0" err="1">
                <a:solidFill>
                  <a:schemeClr val="dk1"/>
                </a:solidFill>
                <a:latin typeface="Times New Roman" panose="02020603050405020304" pitchFamily="18" charset="0"/>
                <a:ea typeface="Calibri"/>
                <a:cs typeface="Times New Roman" panose="02020603050405020304" pitchFamily="18" charset="0"/>
                <a:sym typeface="Calibri"/>
              </a:rPr>
              <a:t>Младима</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је</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неопходна</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двојна</a:t>
            </a:r>
            <a:r>
              <a:rPr lang="en-US" dirty="0">
                <a:solidFill>
                  <a:schemeClr val="dk1"/>
                </a:solidFill>
                <a:latin typeface="Times New Roman" panose="02020603050405020304" pitchFamily="18" charset="0"/>
                <a:ea typeface="Calibri"/>
                <a:cs typeface="Times New Roman" panose="02020603050405020304" pitchFamily="18" charset="0"/>
                <a:sym typeface="Calibri"/>
              </a:rPr>
              <a:t> </a:t>
            </a:r>
            <a:r>
              <a:rPr lang="en-US" dirty="0" err="1">
                <a:solidFill>
                  <a:schemeClr val="dk1"/>
                </a:solidFill>
                <a:latin typeface="Times New Roman" panose="02020603050405020304" pitchFamily="18" charset="0"/>
                <a:ea typeface="Calibri"/>
                <a:cs typeface="Times New Roman" panose="02020603050405020304" pitchFamily="18" charset="0"/>
                <a:sym typeface="Calibri"/>
              </a:rPr>
              <a:t>заштита</a:t>
            </a:r>
            <a:r>
              <a:rPr lang="en-US" dirty="0">
                <a:solidFill>
                  <a:schemeClr val="dk1"/>
                </a:solidFill>
                <a:latin typeface="Times New Roman" panose="02020603050405020304" pitchFamily="18" charset="0"/>
                <a:ea typeface="Calibri"/>
                <a:cs typeface="Times New Roman" panose="02020603050405020304" pitchFamily="18" charset="0"/>
                <a:sym typeface="Calibri"/>
              </a:rPr>
              <a:t>.</a:t>
            </a:r>
            <a:endParaRPr dirty="0">
              <a:solidFill>
                <a:schemeClr val="dk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97543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119" y="1305933"/>
            <a:ext cx="12114882" cy="555920"/>
          </a:xfrm>
          <a:prstGeom prst="rect">
            <a:avLst/>
          </a:prstGeom>
        </p:spPr>
      </p:pic>
      <p:sp>
        <p:nvSpPr>
          <p:cNvPr id="281" name="Google Shape;281;gd63bc8c32b_2_165"/>
          <p:cNvSpPr txBox="1">
            <a:spLocks noGrp="1"/>
          </p:cNvSpPr>
          <p:nvPr>
            <p:ph type="title"/>
          </p:nvPr>
        </p:nvSpPr>
        <p:spPr>
          <a:xfrm>
            <a:off x="1090670" y="351573"/>
            <a:ext cx="7886700" cy="1325563"/>
          </a:xfrm>
          <a:prstGeom prst="rect">
            <a:avLst/>
          </a:prstGeom>
          <a:noFill/>
          <a:ln>
            <a:noFill/>
          </a:ln>
        </p:spPr>
        <p:txBody>
          <a:bodyPr spcFirstLastPara="1" vert="horz" wrap="square" lIns="91425" tIns="45700" rIns="91425" bIns="45700" rtlCol="0" anchor="ctr" anchorCtr="0">
            <a:normAutofit/>
          </a:bodyPr>
          <a:lstStyle/>
          <a:p>
            <a:pPr>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КОМБИНОВАНА ХОРМОНСКА ПИЛУЛА </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
        <p:nvSpPr>
          <p:cNvPr id="282" name="Google Shape;282;gd63bc8c32b_2_165"/>
          <p:cNvSpPr txBox="1">
            <a:spLocks noGrp="1"/>
          </p:cNvSpPr>
          <p:nvPr>
            <p:ph idx="1"/>
          </p:nvPr>
        </p:nvSpPr>
        <p:spPr>
          <a:xfrm>
            <a:off x="1090670" y="2206818"/>
            <a:ext cx="9672809" cy="3948113"/>
          </a:xfrm>
          <a:prstGeom prst="rect">
            <a:avLst/>
          </a:prstGeom>
          <a:noFill/>
          <a:ln>
            <a:noFill/>
          </a:ln>
        </p:spPr>
        <p:txBody>
          <a:bodyPr spcFirstLastPara="1" vert="horz" wrap="square" lIns="91425" tIns="45700" rIns="91425" bIns="45700" rtlCol="0" anchor="t" anchorCtr="0">
            <a:normAutofit/>
          </a:bodyPr>
          <a:lstStyle/>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Садржи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малу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дозу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женских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полних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хормона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Спречава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сазревање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јајне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ћелије</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овулацију</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Контрацептивни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ефекат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траје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само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док</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редовно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користи</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Може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узима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годинама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без</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негативног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утицаја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здравље</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плодност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кориснице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Трудноћа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могућа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одмах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престанку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примене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p:txBody>
      </p:sp>
      <p:pic>
        <p:nvPicPr>
          <p:cNvPr id="283" name="Google Shape;283;gd63bc8c32b_2_165" descr="KOK"/>
          <p:cNvPicPr preferRelativeResize="0"/>
          <p:nvPr/>
        </p:nvPicPr>
        <p:blipFill rotWithShape="1">
          <a:blip r:embed="rId4">
            <a:alphaModFix/>
          </a:blip>
          <a:srcRect/>
          <a:stretch/>
        </p:blipFill>
        <p:spPr>
          <a:xfrm>
            <a:off x="9376731" y="882780"/>
            <a:ext cx="2190979" cy="1588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4172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
        <p:nvSpPr>
          <p:cNvPr id="289" name="Google Shape;289;gd63bc8c32b_2_172"/>
          <p:cNvSpPr txBox="1">
            <a:spLocks noGrp="1"/>
          </p:cNvSpPr>
          <p:nvPr>
            <p:ph type="title"/>
          </p:nvPr>
        </p:nvSpPr>
        <p:spPr>
          <a:xfrm>
            <a:off x="1677778" y="436545"/>
            <a:ext cx="8913564" cy="990600"/>
          </a:xfrm>
          <a:prstGeom prst="rect">
            <a:avLst/>
          </a:prstGeom>
          <a:noFill/>
          <a:ln>
            <a:noFill/>
          </a:ln>
        </p:spPr>
        <p:txBody>
          <a:bodyPr spcFirstLastPara="1" vert="horz" wrap="square" lIns="91425" tIns="45700" rIns="91425" bIns="45700" rtlCol="0" anchor="ctr" anchorCtr="0">
            <a:noAutofit/>
          </a:bodyPr>
          <a:lstStyle/>
          <a:p>
            <a:pPr marL="365125">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ПРЕДНОСТИ ХОРМОНСКЕ КОНТРАЦЕПЦИЈЕ</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
        <p:nvSpPr>
          <p:cNvPr id="290" name="Google Shape;290;gd63bc8c32b_2_172"/>
          <p:cNvSpPr txBox="1">
            <a:spLocks noGrp="1"/>
          </p:cNvSpPr>
          <p:nvPr>
            <p:ph idx="1"/>
          </p:nvPr>
        </p:nvSpPr>
        <p:spPr>
          <a:xfrm>
            <a:off x="1068635" y="1983036"/>
            <a:ext cx="10278737" cy="4341564"/>
          </a:xfrm>
          <a:prstGeom prst="rect">
            <a:avLst/>
          </a:prstGeom>
          <a:noFill/>
          <a:ln>
            <a:noFill/>
          </a:ln>
        </p:spPr>
        <p:txBody>
          <a:bodyPr spcFirstLastPara="1" vert="horz" wrap="square" lIns="91425" tIns="45700" rIns="91425" bIns="45700" rtlCol="0" anchor="t" anchorCtr="0">
            <a:normAutofit/>
          </a:bodyPr>
          <a:lstStyle/>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Ефикасна</a:t>
            </a:r>
            <a:r>
              <a:rPr lang="en-US" sz="1800" dirty="0">
                <a:latin typeface="Times New Roman" panose="02020603050405020304" pitchFamily="18" charset="0"/>
                <a:cs typeface="Times New Roman" panose="02020603050405020304" pitchFamily="18" charset="0"/>
              </a:rPr>
              <a:t> у </a:t>
            </a:r>
            <a:r>
              <a:rPr lang="en-US" sz="1800" dirty="0" err="1">
                <a:latin typeface="Times New Roman" panose="02020603050405020304" pitchFamily="18" charset="0"/>
                <a:cs typeface="Times New Roman" panose="02020603050405020304" pitchFamily="18" charset="0"/>
              </a:rPr>
              <a:t>заштити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трудноће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ако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редовно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без</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утицаја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сексуални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живот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кориснице</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dirty="0" err="1">
                <a:latin typeface="Times New Roman" panose="02020603050405020304" pitchFamily="18" charset="0"/>
                <a:cs typeface="Times New Roman" panose="02020603050405020304" pitchFamily="18" charset="0"/>
              </a:rPr>
              <a:t>Чува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плодност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смањује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ризик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ванматеричну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трудноћу</a:t>
            </a:r>
            <a:r>
              <a:rPr lang="en-US" sz="1800" dirty="0">
                <a:latin typeface="Times New Roman" panose="02020603050405020304" pitchFamily="18" charset="0"/>
                <a:cs typeface="Times New Roman" panose="02020603050405020304" pitchFamily="18" charset="0"/>
              </a:rPr>
              <a:t> и </a:t>
            </a:r>
            <a:r>
              <a:rPr lang="en-US" sz="1800" dirty="0" err="1">
                <a:latin typeface="Times New Roman" panose="02020603050405020304" pitchFamily="18" charset="0"/>
                <a:cs typeface="Times New Roman" panose="02020603050405020304" pitchFamily="18" charset="0"/>
              </a:rPr>
              <a:t>запаљење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унутрашњих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полних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органа</a:t>
            </a:r>
            <a:r>
              <a:rPr lang="en-US" sz="1800" b="1" dirty="0">
                <a:latin typeface="Times New Roman" panose="02020603050405020304" pitchFamily="18" charset="0"/>
                <a:ea typeface="Calibri"/>
                <a:cs typeface="Times New Roman" panose="02020603050405020304" pitchFamily="18" charset="0"/>
                <a:sym typeface="Calibri"/>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200"/>
              <a:buChar char="•"/>
            </a:pPr>
            <a:r>
              <a:rPr lang="en-US" sz="1800" b="1" dirty="0" err="1">
                <a:latin typeface="Times New Roman" panose="02020603050405020304" pitchFamily="18" charset="0"/>
                <a:ea typeface="Calibri"/>
                <a:cs typeface="Times New Roman" panose="02020603050405020304" pitchFamily="18" charset="0"/>
                <a:sym typeface="Calibri"/>
              </a:rPr>
              <a:t>Има</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повољан</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ефекат</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на</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карактеристике</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материчних</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smtClean="0">
                <a:latin typeface="Times New Roman" panose="02020603050405020304" pitchFamily="18" charset="0"/>
                <a:ea typeface="Calibri"/>
                <a:cs typeface="Times New Roman" panose="02020603050405020304" pitchFamily="18" charset="0"/>
                <a:sym typeface="Calibri"/>
              </a:rPr>
              <a:t>крварења</a:t>
            </a:r>
            <a:r>
              <a:rPr lang="en-US" sz="1800" b="1" dirty="0" smtClean="0">
                <a:latin typeface="Times New Roman" panose="02020603050405020304" pitchFamily="18" charset="0"/>
                <a:ea typeface="Calibri"/>
                <a:cs typeface="Times New Roman" panose="02020603050405020304" pitchFamily="18" charset="0"/>
                <a:sym typeface="Calibri"/>
              </a:rPr>
              <a:t>:</a:t>
            </a:r>
            <a:endParaRPr lang="sr-Cyrl-RS" sz="1800" b="1" dirty="0">
              <a:latin typeface="Times New Roman" panose="02020603050405020304" pitchFamily="18" charset="0"/>
              <a:ea typeface="Calibri"/>
              <a:cs typeface="Times New Roman" panose="02020603050405020304" pitchFamily="18" charset="0"/>
              <a:sym typeface="Calibri"/>
            </a:endParaRPr>
          </a:p>
          <a:p>
            <a:pPr marL="578358" lvl="1" indent="-285750">
              <a:lnSpc>
                <a:spcPct val="125000"/>
              </a:lnSpc>
              <a:spcAft>
                <a:spcPts val="0"/>
              </a:spcAft>
              <a:buClr>
                <a:schemeClr val="dk1"/>
              </a:buClr>
              <a:buSzPts val="2200"/>
              <a:buFont typeface="Courier New" panose="02070309020205020404" pitchFamily="49" charset="0"/>
              <a:buChar char="o"/>
            </a:pPr>
            <a:r>
              <a:rPr lang="en-US" b="1" dirty="0" err="1" smtClean="0">
                <a:latin typeface="Times New Roman" panose="02020603050405020304" pitchFamily="18" charset="0"/>
                <a:ea typeface="Calibri"/>
                <a:cs typeface="Times New Roman" panose="02020603050405020304" pitchFamily="18" charset="0"/>
                <a:sym typeface="Calibri"/>
              </a:rPr>
              <a:t>постају</a:t>
            </a:r>
            <a:r>
              <a:rPr lang="en-US" b="1" dirty="0" smtClean="0">
                <a:latin typeface="Times New Roman" panose="02020603050405020304" pitchFamily="18" charset="0"/>
                <a:ea typeface="Calibri"/>
                <a:cs typeface="Times New Roman" panose="02020603050405020304" pitchFamily="18" charset="0"/>
                <a:sym typeface="Calibri"/>
              </a:rPr>
              <a:t> </a:t>
            </a:r>
            <a:r>
              <a:rPr lang="en-US" b="1" dirty="0" err="1" smtClean="0">
                <a:latin typeface="Times New Roman" panose="02020603050405020304" pitchFamily="18" charset="0"/>
                <a:ea typeface="Calibri"/>
                <a:cs typeface="Times New Roman" panose="02020603050405020304" pitchFamily="18" charset="0"/>
                <a:sym typeface="Calibri"/>
              </a:rPr>
              <a:t>редовна</a:t>
            </a:r>
            <a:endParaRPr lang="sr-Cyrl-RS" b="1" dirty="0">
              <a:latin typeface="Times New Roman" panose="02020603050405020304" pitchFamily="18" charset="0"/>
              <a:ea typeface="Calibri"/>
              <a:cs typeface="Times New Roman" panose="02020603050405020304" pitchFamily="18" charset="0"/>
              <a:sym typeface="Calibri"/>
            </a:endParaRPr>
          </a:p>
          <a:p>
            <a:pPr marL="578358" lvl="1" indent="-285750">
              <a:lnSpc>
                <a:spcPct val="125000"/>
              </a:lnSpc>
              <a:spcAft>
                <a:spcPts val="0"/>
              </a:spcAft>
              <a:buClr>
                <a:schemeClr val="dk1"/>
              </a:buClr>
              <a:buSzPts val="2200"/>
              <a:buFont typeface="Courier New" panose="02070309020205020404" pitchFamily="49" charset="0"/>
              <a:buChar char="o"/>
            </a:pPr>
            <a:r>
              <a:rPr lang="en-US" b="1" dirty="0" err="1" smtClean="0">
                <a:latin typeface="Times New Roman" panose="02020603050405020304" pitchFamily="18" charset="0"/>
                <a:ea typeface="Calibri"/>
                <a:cs typeface="Times New Roman" panose="02020603050405020304" pitchFamily="18" charset="0"/>
                <a:sym typeface="Calibri"/>
              </a:rPr>
              <a:t>смањеног</a:t>
            </a:r>
            <a:r>
              <a:rPr lang="en-US" b="1" dirty="0" smtClean="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су</a:t>
            </a:r>
            <a:r>
              <a:rPr lang="en-US" b="1" dirty="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интензитета</a:t>
            </a:r>
            <a:r>
              <a:rPr lang="en-US" b="1" dirty="0">
                <a:latin typeface="Times New Roman" panose="02020603050405020304" pitchFamily="18" charset="0"/>
                <a:ea typeface="Calibri"/>
                <a:cs typeface="Times New Roman" panose="02020603050405020304" pitchFamily="18" charset="0"/>
                <a:sym typeface="Calibri"/>
              </a:rPr>
              <a:t> и </a:t>
            </a:r>
            <a:r>
              <a:rPr lang="en-US" b="1" dirty="0" err="1" smtClean="0">
                <a:latin typeface="Times New Roman" panose="02020603050405020304" pitchFamily="18" charset="0"/>
                <a:ea typeface="Calibri"/>
                <a:cs typeface="Times New Roman" panose="02020603050405020304" pitchFamily="18" charset="0"/>
                <a:sym typeface="Calibri"/>
              </a:rPr>
              <a:t>дужине</a:t>
            </a:r>
            <a:r>
              <a:rPr lang="en-US" b="1" dirty="0" smtClean="0">
                <a:latin typeface="Times New Roman" panose="02020603050405020304" pitchFamily="18" charset="0"/>
                <a:ea typeface="Calibri"/>
                <a:cs typeface="Times New Roman" panose="02020603050405020304" pitchFamily="18" charset="0"/>
                <a:sym typeface="Calibri"/>
              </a:rPr>
              <a:t> </a:t>
            </a:r>
            <a:endParaRPr lang="sr-Cyrl-RS" b="1" dirty="0" smtClean="0">
              <a:latin typeface="Times New Roman" panose="02020603050405020304" pitchFamily="18" charset="0"/>
              <a:ea typeface="Calibri"/>
              <a:cs typeface="Times New Roman" panose="02020603050405020304" pitchFamily="18" charset="0"/>
              <a:sym typeface="Calibri"/>
            </a:endParaRPr>
          </a:p>
          <a:p>
            <a:pPr marL="578358" lvl="1" indent="-285750">
              <a:lnSpc>
                <a:spcPct val="125000"/>
              </a:lnSpc>
              <a:spcAft>
                <a:spcPts val="0"/>
              </a:spcAft>
              <a:buClr>
                <a:schemeClr val="dk1"/>
              </a:buClr>
              <a:buSzPts val="2200"/>
              <a:buFont typeface="Courier New" panose="02070309020205020404" pitchFamily="49" charset="0"/>
              <a:buChar char="o"/>
            </a:pPr>
            <a:r>
              <a:rPr lang="en-US" b="1" dirty="0" err="1" smtClean="0">
                <a:latin typeface="Times New Roman" panose="02020603050405020304" pitchFamily="18" charset="0"/>
                <a:ea typeface="Calibri"/>
                <a:cs typeface="Times New Roman" panose="02020603050405020304" pitchFamily="18" charset="0"/>
                <a:sym typeface="Calibri"/>
              </a:rPr>
              <a:t>постају</a:t>
            </a:r>
            <a:r>
              <a:rPr lang="en-US" b="1" dirty="0" smtClean="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мање</a:t>
            </a:r>
            <a:r>
              <a:rPr lang="en-US" b="1" dirty="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болна</a:t>
            </a:r>
            <a:r>
              <a:rPr lang="en-US" b="1" dirty="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или</a:t>
            </a:r>
            <a:r>
              <a:rPr lang="en-US" b="1" dirty="0">
                <a:latin typeface="Times New Roman" panose="02020603050405020304" pitchFamily="18" charset="0"/>
                <a:ea typeface="Calibri"/>
                <a:cs typeface="Times New Roman" panose="02020603050405020304" pitchFamily="18" charset="0"/>
                <a:sym typeface="Calibri"/>
              </a:rPr>
              <a:t> </a:t>
            </a:r>
            <a:r>
              <a:rPr lang="en-US" b="1" dirty="0" err="1">
                <a:latin typeface="Times New Roman" panose="02020603050405020304" pitchFamily="18" charset="0"/>
                <a:ea typeface="Calibri"/>
                <a:cs typeface="Times New Roman" panose="02020603050405020304" pitchFamily="18" charset="0"/>
                <a:sym typeface="Calibri"/>
              </a:rPr>
              <a:t>безболна</a:t>
            </a:r>
            <a:endParaRPr b="1" dirty="0">
              <a:latin typeface="Times New Roman" panose="02020603050405020304" pitchFamily="18" charset="0"/>
              <a:ea typeface="Calibri"/>
              <a:cs typeface="Times New Roman" panose="02020603050405020304" pitchFamily="18" charset="0"/>
              <a:sym typeface="Calibri"/>
            </a:endParaRPr>
          </a:p>
          <a:p>
            <a:pPr marL="228600" indent="-228600">
              <a:lnSpc>
                <a:spcPct val="125000"/>
              </a:lnSpc>
              <a:spcAft>
                <a:spcPts val="0"/>
              </a:spcAft>
              <a:buClr>
                <a:schemeClr val="dk1"/>
              </a:buClr>
              <a:buSzPts val="2200"/>
              <a:buChar char="•"/>
            </a:pPr>
            <a:r>
              <a:rPr lang="en-US" sz="1800" b="1" dirty="0" err="1">
                <a:latin typeface="Times New Roman" panose="02020603050405020304" pitchFamily="18" charset="0"/>
                <a:ea typeface="Calibri"/>
                <a:cs typeface="Times New Roman" panose="02020603050405020304" pitchFamily="18" charset="0"/>
                <a:sym typeface="Calibri"/>
              </a:rPr>
              <a:t>Пружа</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заштиту</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од</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рака</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материчне</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слузокоже</a:t>
            </a:r>
            <a:r>
              <a:rPr lang="en-US" sz="1800" b="1" dirty="0">
                <a:latin typeface="Times New Roman" panose="02020603050405020304" pitchFamily="18" charset="0"/>
                <a:ea typeface="Calibri"/>
                <a:cs typeface="Times New Roman" panose="02020603050405020304" pitchFamily="18" charset="0"/>
                <a:sym typeface="Calibri"/>
              </a:rPr>
              <a:t> и </a:t>
            </a:r>
            <a:r>
              <a:rPr lang="en-US" sz="1800" b="1" dirty="0" err="1">
                <a:latin typeface="Times New Roman" panose="02020603050405020304" pitchFamily="18" charset="0"/>
                <a:ea typeface="Calibri"/>
                <a:cs typeface="Times New Roman" panose="02020603050405020304" pitchFamily="18" charset="0"/>
                <a:sym typeface="Calibri"/>
              </a:rPr>
              <a:t>рака</a:t>
            </a:r>
            <a:r>
              <a:rPr lang="en-US" sz="1800" b="1" dirty="0">
                <a:latin typeface="Times New Roman" panose="02020603050405020304" pitchFamily="18" charset="0"/>
                <a:ea typeface="Calibri"/>
                <a:cs typeface="Times New Roman" panose="02020603050405020304" pitchFamily="18" charset="0"/>
                <a:sym typeface="Calibri"/>
              </a:rPr>
              <a:t> </a:t>
            </a:r>
            <a:r>
              <a:rPr lang="en-US" sz="1800" b="1" dirty="0" err="1">
                <a:latin typeface="Times New Roman" panose="02020603050405020304" pitchFamily="18" charset="0"/>
                <a:ea typeface="Calibri"/>
                <a:cs typeface="Times New Roman" panose="02020603050405020304" pitchFamily="18" charset="0"/>
                <a:sym typeface="Calibri"/>
              </a:rPr>
              <a:t>јајника</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58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119" y="1305933"/>
            <a:ext cx="12114882" cy="555920"/>
          </a:xfrm>
          <a:prstGeom prst="rect">
            <a:avLst/>
          </a:prstGeom>
        </p:spPr>
      </p:pic>
      <p:sp>
        <p:nvSpPr>
          <p:cNvPr id="296" name="Google Shape;296;gd63bc8c32b_2_178"/>
          <p:cNvSpPr txBox="1">
            <a:spLocks noGrp="1"/>
          </p:cNvSpPr>
          <p:nvPr>
            <p:ph type="title"/>
          </p:nvPr>
        </p:nvSpPr>
        <p:spPr>
          <a:xfrm>
            <a:off x="2152650" y="410174"/>
            <a:ext cx="7886700" cy="1325563"/>
          </a:xfrm>
          <a:prstGeom prst="rect">
            <a:avLst/>
          </a:prstGeom>
          <a:noFill/>
          <a:ln>
            <a:noFill/>
          </a:ln>
        </p:spPr>
        <p:txBody>
          <a:bodyPr spcFirstLastPara="1" vert="horz" wrap="square" lIns="91425" tIns="45700" rIns="91425" bIns="45700" rtlCol="0" anchor="ctr" anchorCtr="0">
            <a:normAutofit/>
          </a:bodyPr>
          <a:lstStyle/>
          <a:p>
            <a:pPr algn="ctr">
              <a:lnSpc>
                <a:spcPct val="125000"/>
              </a:lnSpc>
              <a:spcBef>
                <a:spcPts val="1200"/>
              </a:spcBef>
              <a:buClr>
                <a:schemeClr val="dk1"/>
              </a:buClr>
              <a:buSzPts val="3200"/>
            </a:pPr>
            <a:r>
              <a:rPr lang="sr-Cyrl-RS" sz="2600" b="1" spc="100" dirty="0" smtClean="0">
                <a:latin typeface="Times New Roman" panose="02020603050405020304" pitchFamily="18" charset="0"/>
                <a:ea typeface="Calibri"/>
                <a:cs typeface="Times New Roman" panose="02020603050405020304" pitchFamily="18" charset="0"/>
                <a:sym typeface="Calibri"/>
              </a:rPr>
              <a:t>ПРОГЕСТИНСКА ПИЛУЛА</a:t>
            </a:r>
            <a:endParaRPr lang="sr-Cyrl-RS" sz="2600" b="1" spc="100" dirty="0">
              <a:latin typeface="Times New Roman" panose="02020603050405020304" pitchFamily="18" charset="0"/>
              <a:ea typeface="Calibri"/>
              <a:cs typeface="Times New Roman" panose="02020603050405020304" pitchFamily="18" charset="0"/>
              <a:sym typeface="Calibri"/>
            </a:endParaRPr>
          </a:p>
        </p:txBody>
      </p:sp>
      <p:sp>
        <p:nvSpPr>
          <p:cNvPr id="297" name="Google Shape;297;gd63bc8c32b_2_178"/>
          <p:cNvSpPr txBox="1">
            <a:spLocks noGrp="1"/>
          </p:cNvSpPr>
          <p:nvPr>
            <p:ph idx="1"/>
          </p:nvPr>
        </p:nvSpPr>
        <p:spPr>
          <a:xfrm>
            <a:off x="1035585" y="2181340"/>
            <a:ext cx="10377889" cy="4091876"/>
          </a:xfrm>
          <a:prstGeom prst="rect">
            <a:avLst/>
          </a:prstGeom>
          <a:noFill/>
          <a:ln>
            <a:noFill/>
          </a:ln>
        </p:spPr>
        <p:txBody>
          <a:bodyPr spcFirstLastPara="1" vert="horz" wrap="square" lIns="91425" tIns="45700" rIns="91425" bIns="45700" rtlCol="0" anchor="t" anchorCtr="0">
            <a:normAutofit/>
          </a:bodyPr>
          <a:lstStyle/>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Садржи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само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прогестин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користе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особе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којима</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због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здравствених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ризика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препоручује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комбинована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хормонска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Ефикасна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ако</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користи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редовно</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Нема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могућност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терапијске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примене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попут</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комбиноване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хормонске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Код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корисница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прогестинске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контрацепције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крварења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могу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постану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нередовна</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228600" indent="-228600">
              <a:lnSpc>
                <a:spcPct val="125000"/>
              </a:lnSpc>
              <a:spcAft>
                <a:spcPts val="0"/>
              </a:spcAft>
              <a:buClr>
                <a:schemeClr val="dk1"/>
              </a:buClr>
              <a:buSzPts val="2400"/>
              <a:buChar char="•"/>
            </a:pPr>
            <a:r>
              <a:rPr lang="en-US" sz="1800" dirty="0" err="1">
                <a:latin typeface="Times New Roman" panose="02020603050405020304" pitchFamily="18" charset="0"/>
                <a:cs typeface="Times New Roman" panose="02020603050405020304" pitchFamily="18" charset="0"/>
              </a:rPr>
              <a:t>Може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да</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користи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годинама</a:t>
            </a:r>
            <a:r>
              <a:rPr lang="en-US" sz="1800" dirty="0">
                <a:latin typeface="Times New Roman" panose="02020603050405020304" pitchFamily="18" charset="0"/>
                <a:cs typeface="Times New Roman" panose="02020603050405020304" pitchFamily="18" charset="0"/>
              </a:rPr>
              <a:t>, а </a:t>
            </a:r>
            <a:r>
              <a:rPr lang="en-US" sz="1800" dirty="0" err="1">
                <a:latin typeface="Times New Roman" panose="02020603050405020304" pitchFamily="18" charset="0"/>
                <a:cs typeface="Times New Roman" panose="02020603050405020304" pitchFamily="18" charset="0"/>
              </a:rPr>
              <a:t>плодност</a:t>
            </a:r>
            <a:r>
              <a:rPr lang="en-US" sz="1800" dirty="0">
                <a:latin typeface="Times New Roman" panose="02020603050405020304" pitchFamily="18" charset="0"/>
                <a:cs typeface="Times New Roman" panose="02020603050405020304" pitchFamily="18" charset="0"/>
              </a:rPr>
              <a:t> се </a:t>
            </a:r>
            <a:r>
              <a:rPr lang="en-US" sz="1800" dirty="0" err="1">
                <a:latin typeface="Times New Roman" panose="02020603050405020304" pitchFamily="18" charset="0"/>
                <a:cs typeface="Times New Roman" panose="02020603050405020304" pitchFamily="18" charset="0"/>
              </a:rPr>
              <a:t>враћа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одмах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престанку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примене</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3474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711</TotalTime>
  <Words>2863</Words>
  <Application>Microsoft Office PowerPoint</Application>
  <PresentationFormat>Widescreen</PresentationFormat>
  <Paragraphs>182</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Tahoma</vt:lpstr>
      <vt:lpstr>Times New Roman</vt:lpstr>
      <vt:lpstr>Wingdings</vt:lpstr>
      <vt:lpstr>Retrospect</vt:lpstr>
      <vt:lpstr>КОНТРАЦЕПЦИЈА И ТРУДНОЋА У АДОЛЕСЦЕНЦИЈИ</vt:lpstr>
      <vt:lpstr>КОНТРАЦЕПЦИЈА</vt:lpstr>
      <vt:lpstr>ПЕРИОД У МЕНСТРУАЦИОНОМ ЦИКЛУСУ КАДА СЕ ДЕШАВА ЗАЧЕЋЕ</vt:lpstr>
      <vt:lpstr>ЕФИКАСНОСТ КОНТРАЦЕПЦИЈЕ</vt:lpstr>
      <vt:lpstr>ВРСТЕ КОНТРАЦЕПЦИЈЕ</vt:lpstr>
      <vt:lpstr>PowerPoint Presentation</vt:lpstr>
      <vt:lpstr>КОМБИНОВАНА ХОРМОНСКА ПИЛУЛА </vt:lpstr>
      <vt:lpstr>ПРЕДНОСТИ ХОРМОНСКЕ КОНТРАЦЕПЦИЈЕ</vt:lpstr>
      <vt:lpstr>ПРОГЕСТИНСКА ПИЛУЛА</vt:lpstr>
      <vt:lpstr>МАТЕРИЧНИ УЛОЖАК – „СПИРАЛА“</vt:lpstr>
      <vt:lpstr>ХИТНА ХОРМОНСКА КОНТРАЦЕПЦИЈА</vt:lpstr>
      <vt:lpstr>ЕПИДЕМИОЛОГИЈА</vt:lpstr>
      <vt:lpstr>УЧЕСТАЛОСТ ТРУДНОЋА МЕЂУ АДОЛЕСЦЕНТКИЊАМА У СРБИЈИ</vt:lpstr>
      <vt:lpstr>УЗРОЦИ ТРУДНОЋА У АДОЛЕСЦЕНЦИЈИ</vt:lpstr>
      <vt:lpstr>УЗРОЦИ ТРУДНОЋА У АДОЛЕСЦЕНЦИЈИ</vt:lpstr>
      <vt:lpstr>Закон о поступку прекида трудноће у здравственим установама  („Сл. гласник РС“ бр. 16/95 и 101/2005 - др. закон)</vt:lpstr>
      <vt:lpstr>ОДЛУКА О ИСХОДУ ТРУДНОЋЕ</vt:lpstr>
      <vt:lpstr>ПОСЛЕДИЦЕ НАСТАВКА ТРУДНОЋЕ И РАЂАЊА У АДОЛЕСЦЕНЦИЈИ</vt:lpstr>
      <vt:lpstr>ПОСЛЕДИЦЕ НАМЕРНИХ ПРЕКИДА ТРУДНОЋЕ У АДОЛЕСЦЕНЦИЈИ</vt:lpstr>
      <vt:lpstr>КЉУЧНЕ ПОРУКЕ КОЈЕ ТРЕБА ПРЕНЕТИ УЧЕНИЦИМА</vt:lpstr>
      <vt:lpstr>КЉУЧНЕ ПОРУКЕ КОЈЕ ТРЕБА ПРЕНЕТИ УЧЕНИЦИМА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Trudnoća u adolescenciji</dc:title>
  <dc:creator>Home</dc:creator>
  <cp:lastModifiedBy>Milena Krstic</cp:lastModifiedBy>
  <cp:revision>70</cp:revision>
  <dcterms:created xsi:type="dcterms:W3CDTF">2021-05-02T21:34:39Z</dcterms:created>
  <dcterms:modified xsi:type="dcterms:W3CDTF">2021-06-29T00:41:14Z</dcterms:modified>
</cp:coreProperties>
</file>